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60" r:id="rId2"/>
  </p:sldMasterIdLst>
  <p:notesMasterIdLst>
    <p:notesMasterId r:id="rId46"/>
  </p:notesMasterIdLst>
  <p:handoutMasterIdLst>
    <p:handoutMasterId r:id="rId47"/>
  </p:handoutMasterIdLst>
  <p:sldIdLst>
    <p:sldId id="256" r:id="rId3"/>
    <p:sldId id="306" r:id="rId4"/>
    <p:sldId id="305" r:id="rId5"/>
    <p:sldId id="261" r:id="rId6"/>
    <p:sldId id="293" r:id="rId7"/>
    <p:sldId id="297" r:id="rId8"/>
    <p:sldId id="303" r:id="rId9"/>
    <p:sldId id="304" r:id="rId10"/>
    <p:sldId id="307" r:id="rId11"/>
    <p:sldId id="308" r:id="rId12"/>
    <p:sldId id="309" r:id="rId13"/>
    <p:sldId id="310" r:id="rId14"/>
    <p:sldId id="296" r:id="rId15"/>
    <p:sldId id="269" r:id="rId16"/>
    <p:sldId id="311" r:id="rId17"/>
    <p:sldId id="314" r:id="rId18"/>
    <p:sldId id="315" r:id="rId19"/>
    <p:sldId id="265" r:id="rId20"/>
    <p:sldId id="266" r:id="rId21"/>
    <p:sldId id="267" r:id="rId22"/>
    <p:sldId id="316" r:id="rId23"/>
    <p:sldId id="271" r:id="rId24"/>
    <p:sldId id="268" r:id="rId25"/>
    <p:sldId id="317" r:id="rId26"/>
    <p:sldId id="318" r:id="rId27"/>
    <p:sldId id="279" r:id="rId28"/>
    <p:sldId id="280" r:id="rId29"/>
    <p:sldId id="281" r:id="rId30"/>
    <p:sldId id="282" r:id="rId31"/>
    <p:sldId id="283" r:id="rId32"/>
    <p:sldId id="284" r:id="rId33"/>
    <p:sldId id="286" r:id="rId34"/>
    <p:sldId id="287" r:id="rId35"/>
    <p:sldId id="288" r:id="rId36"/>
    <p:sldId id="289" r:id="rId37"/>
    <p:sldId id="290" r:id="rId38"/>
    <p:sldId id="291" r:id="rId39"/>
    <p:sldId id="292" r:id="rId40"/>
    <p:sldId id="272" r:id="rId41"/>
    <p:sldId id="299" r:id="rId42"/>
    <p:sldId id="294" r:id="rId43"/>
    <p:sldId id="301" r:id="rId44"/>
    <p:sldId id="300" r:id="rId4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CCFF"/>
    <a:srgbClr val="33CCFF"/>
    <a:srgbClr val="6600FF"/>
    <a:srgbClr val="FFFF00"/>
    <a:srgbClr val="D67F00"/>
    <a:srgbClr val="00FF00"/>
    <a:srgbClr val="FF3300"/>
    <a:srgbClr val="0000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5498" autoAdjust="0"/>
  </p:normalViewPr>
  <p:slideViewPr>
    <p:cSldViewPr>
      <p:cViewPr>
        <p:scale>
          <a:sx n="80" d="100"/>
          <a:sy n="80" d="100"/>
        </p:scale>
        <p:origin x="-2514" y="-768"/>
      </p:cViewPr>
      <p:guideLst>
        <p:guide orient="horz" pos="2160"/>
        <p:guide pos="2880"/>
      </p:guideLst>
    </p:cSldViewPr>
  </p:slideViewPr>
  <p:notesTextViewPr>
    <p:cViewPr>
      <p:scale>
        <a:sx n="100" d="100"/>
        <a:sy n="100" d="100"/>
      </p:scale>
      <p:origin x="0" y="0"/>
    </p:cViewPr>
  </p:notesTextViewPr>
  <p:sorterViewPr>
    <p:cViewPr>
      <p:scale>
        <a:sx n="70" d="100"/>
        <a:sy n="70" d="100"/>
      </p:scale>
      <p:origin x="0" y="756"/>
    </p:cViewPr>
  </p:sorterViewPr>
  <p:notesViewPr>
    <p:cSldViewPr>
      <p:cViewPr varScale="1">
        <p:scale>
          <a:sx n="74" d="100"/>
          <a:sy n="74" d="100"/>
        </p:scale>
        <p:origin x="-314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B1826E-5277-4BE0-A833-C674B39D3E16}" type="doc">
      <dgm:prSet loTypeId="urn:microsoft.com/office/officeart/2005/8/layout/hierarchy4" loCatId="list" qsTypeId="urn:microsoft.com/office/officeart/2005/8/quickstyle/simple1" qsCatId="simple" csTypeId="urn:microsoft.com/office/officeart/2005/8/colors/colorful5" csCatId="colorful" phldr="1"/>
      <dgm:spPr/>
      <dgm:t>
        <a:bodyPr/>
        <a:lstStyle/>
        <a:p>
          <a:endParaRPr lang="ru-RU"/>
        </a:p>
      </dgm:t>
    </dgm:pt>
    <dgm:pt modelId="{D7A73374-917F-4043-AC00-CAD79C2DFDFF}">
      <dgm:prSet phldrT="[Текст]" custT="1"/>
      <dgm:spPr/>
      <dgm:t>
        <a:bodyPr/>
        <a:lstStyle/>
        <a:p>
          <a:endParaRPr lang="ru-RU" sz="4000" dirty="0">
            <a:solidFill>
              <a:schemeClr val="bg1"/>
            </a:solidFill>
          </a:endParaRPr>
        </a:p>
      </dgm:t>
    </dgm:pt>
    <dgm:pt modelId="{0EFD8F24-24A7-45B1-B775-DC29B935D707}" type="parTrans" cxnId="{549A3F6F-AF14-4842-8AF9-A6030926DCE5}">
      <dgm:prSet/>
      <dgm:spPr/>
      <dgm:t>
        <a:bodyPr/>
        <a:lstStyle/>
        <a:p>
          <a:endParaRPr lang="ru-RU"/>
        </a:p>
      </dgm:t>
    </dgm:pt>
    <dgm:pt modelId="{BB0238AF-C763-4C25-8763-9B75BE73AA50}" type="sibTrans" cxnId="{549A3F6F-AF14-4842-8AF9-A6030926DCE5}">
      <dgm:prSet/>
      <dgm:spPr/>
      <dgm:t>
        <a:bodyPr/>
        <a:lstStyle/>
        <a:p>
          <a:endParaRPr lang="ru-RU"/>
        </a:p>
      </dgm:t>
    </dgm:pt>
    <dgm:pt modelId="{8EDCE2B3-D048-4A3E-A6F1-FE3C371F8BAA}">
      <dgm:prSet phldrT="[Текст]"/>
      <dgm:spPr/>
      <dgm:t>
        <a:bodyPr/>
        <a:lstStyle/>
        <a:p>
          <a:r>
            <a:rPr lang="ru-RU" b="1" dirty="0" smtClean="0">
              <a:solidFill>
                <a:schemeClr val="tx1"/>
              </a:solidFill>
            </a:rPr>
            <a:t>Вторая причина -</a:t>
          </a:r>
          <a:r>
            <a:rPr lang="ru-RU" dirty="0" smtClean="0">
              <a:solidFill>
                <a:schemeClr val="tx1"/>
              </a:solidFill>
            </a:rPr>
            <a:t> это экономическая отсталость страны от стран Западной Европы, которая во многом объяснялась следствием многих явлений:</a:t>
          </a:r>
          <a:endParaRPr lang="ru-RU" dirty="0">
            <a:solidFill>
              <a:schemeClr val="tx1"/>
            </a:solidFill>
          </a:endParaRPr>
        </a:p>
      </dgm:t>
    </dgm:pt>
    <dgm:pt modelId="{D67836F5-63EF-4592-AA9B-77099481C9EA}" type="parTrans" cxnId="{BED54A89-A775-449F-9D80-CD1980E5C6ED}">
      <dgm:prSet/>
      <dgm:spPr/>
      <dgm:t>
        <a:bodyPr/>
        <a:lstStyle/>
        <a:p>
          <a:endParaRPr lang="ru-RU"/>
        </a:p>
      </dgm:t>
    </dgm:pt>
    <dgm:pt modelId="{AFE3FCA0-0ADA-42FA-A20F-921923291611}" type="sibTrans" cxnId="{BED54A89-A775-449F-9D80-CD1980E5C6ED}">
      <dgm:prSet/>
      <dgm:spPr/>
      <dgm:t>
        <a:bodyPr/>
        <a:lstStyle/>
        <a:p>
          <a:endParaRPr lang="ru-RU"/>
        </a:p>
      </dgm:t>
    </dgm:pt>
    <dgm:pt modelId="{9008A181-CA11-4153-9A30-D850386F7AF9}">
      <dgm:prSet phldrT="[Текст]"/>
      <dgm:spPr/>
      <dgm:t>
        <a:bodyPr/>
        <a:lstStyle/>
        <a:p>
          <a:r>
            <a:rPr lang="ru-RU" dirty="0" smtClean="0">
              <a:solidFill>
                <a:schemeClr val="tx1"/>
              </a:solidFill>
            </a:rPr>
            <a:t>- отсутствовал выход к незамерзающим морям. Эта причина была главной проблемой в развитии торговли и промышленности страны, что вело к нарастанию экономических проблем и требовало незамедлительного развития морской торговли международного значения.</a:t>
          </a:r>
          <a:endParaRPr lang="ru-RU" dirty="0">
            <a:solidFill>
              <a:schemeClr val="tx1"/>
            </a:solidFill>
          </a:endParaRPr>
        </a:p>
      </dgm:t>
    </dgm:pt>
    <dgm:pt modelId="{9C64C3A0-74D1-44DD-B54B-811A2849F57C}" type="parTrans" cxnId="{2D463103-85C7-4D8C-9270-FE1B7FD2E2DB}">
      <dgm:prSet/>
      <dgm:spPr/>
      <dgm:t>
        <a:bodyPr/>
        <a:lstStyle/>
        <a:p>
          <a:endParaRPr lang="ru-RU"/>
        </a:p>
      </dgm:t>
    </dgm:pt>
    <dgm:pt modelId="{7AB74C0A-272A-4FF9-99FD-B6D6051C0CC9}" type="sibTrans" cxnId="{2D463103-85C7-4D8C-9270-FE1B7FD2E2DB}">
      <dgm:prSet/>
      <dgm:spPr/>
      <dgm:t>
        <a:bodyPr/>
        <a:lstStyle/>
        <a:p>
          <a:endParaRPr lang="ru-RU"/>
        </a:p>
      </dgm:t>
    </dgm:pt>
    <dgm:pt modelId="{71559AAF-4C85-4F5A-A93B-B18A1CF3AEC9}">
      <dgm:prSet phldrT="[Текст]"/>
      <dgm:spPr>
        <a:scene3d>
          <a:camera prst="orthographicFront"/>
          <a:lightRig rig="threePt" dir="t"/>
        </a:scene3d>
        <a:sp3d>
          <a:bevelT w="0" h="0"/>
          <a:bevelB w="0" h="0"/>
        </a:sp3d>
      </dgm:spPr>
      <dgm:t>
        <a:bodyPr tIns="72000"/>
        <a:lstStyle/>
        <a:p>
          <a:r>
            <a:rPr lang="ru-RU" b="1" dirty="0" smtClean="0">
              <a:solidFill>
                <a:schemeClr val="tx1"/>
              </a:solidFill>
              <a:effectLst/>
            </a:rPr>
            <a:t>Первая </a:t>
          </a:r>
          <a:r>
            <a:rPr lang="ru-RU" b="1" dirty="0" smtClean="0">
              <a:solidFill>
                <a:schemeClr val="tx1"/>
              </a:solidFill>
              <a:effectLst/>
            </a:rPr>
            <a:t>причина: </a:t>
          </a:r>
          <a:r>
            <a:rPr lang="ru-RU" b="0" dirty="0" smtClean="0">
              <a:solidFill>
                <a:schemeClr val="tx1"/>
              </a:solidFill>
              <a:effectLst/>
            </a:rPr>
            <a:t>Т</a:t>
          </a:r>
          <a:r>
            <a:rPr lang="ru-RU" dirty="0" smtClean="0">
              <a:solidFill>
                <a:schemeClr val="tx1"/>
              </a:solidFill>
            </a:rPr>
            <a:t>ерритория России занимала </a:t>
          </a:r>
          <a:r>
            <a:rPr lang="ru-RU" dirty="0" smtClean="0">
              <a:solidFill>
                <a:schemeClr val="tx1"/>
              </a:solidFill>
            </a:rPr>
            <a:t>большую часть Восточно-Европейской равнины, всю Сибирь, часть Дальнего Востока. Следствием этого являлась первая и главная причина - обеспечение государственной целостности страны.</a:t>
          </a:r>
          <a:endParaRPr lang="ru-RU" dirty="0">
            <a:solidFill>
              <a:schemeClr val="tx1"/>
            </a:solidFill>
          </a:endParaRPr>
        </a:p>
      </dgm:t>
    </dgm:pt>
    <dgm:pt modelId="{C0D84A8C-61A7-47B7-BAE8-448A1DA9FDD4}" type="parTrans" cxnId="{F4DEF26C-A83C-4CE7-97D7-5320DB16351B}">
      <dgm:prSet/>
      <dgm:spPr/>
      <dgm:t>
        <a:bodyPr/>
        <a:lstStyle/>
        <a:p>
          <a:endParaRPr lang="ru-RU"/>
        </a:p>
      </dgm:t>
    </dgm:pt>
    <dgm:pt modelId="{EC69BA60-341C-4132-9DA8-B10E84CDA4E1}" type="sibTrans" cxnId="{F4DEF26C-A83C-4CE7-97D7-5320DB16351B}">
      <dgm:prSet/>
      <dgm:spPr/>
      <dgm:t>
        <a:bodyPr/>
        <a:lstStyle/>
        <a:p>
          <a:endParaRPr lang="ru-RU"/>
        </a:p>
      </dgm:t>
    </dgm:pt>
    <dgm:pt modelId="{67B7AE4A-CFF9-4B6B-9601-BD218A6C991A}" type="pres">
      <dgm:prSet presAssocID="{56B1826E-5277-4BE0-A833-C674B39D3E16}" presName="Name0" presStyleCnt="0">
        <dgm:presLayoutVars>
          <dgm:chPref val="1"/>
          <dgm:dir/>
          <dgm:animOne val="branch"/>
          <dgm:animLvl val="lvl"/>
          <dgm:resizeHandles/>
        </dgm:presLayoutVars>
      </dgm:prSet>
      <dgm:spPr/>
      <dgm:t>
        <a:bodyPr/>
        <a:lstStyle/>
        <a:p>
          <a:endParaRPr lang="ru-RU"/>
        </a:p>
      </dgm:t>
    </dgm:pt>
    <dgm:pt modelId="{9BC4EE82-4DE8-4B17-80C5-10B4B2AFB1F0}" type="pres">
      <dgm:prSet presAssocID="{D7A73374-917F-4043-AC00-CAD79C2DFDFF}" presName="vertOne" presStyleCnt="0"/>
      <dgm:spPr/>
    </dgm:pt>
    <dgm:pt modelId="{4D7F3F8E-3F02-4110-BEA7-88EEB4738B2F}" type="pres">
      <dgm:prSet presAssocID="{D7A73374-917F-4043-AC00-CAD79C2DFDFF}" presName="txOne" presStyleLbl="node0" presStyleIdx="0" presStyleCnt="1">
        <dgm:presLayoutVars>
          <dgm:chPref val="3"/>
        </dgm:presLayoutVars>
      </dgm:prSet>
      <dgm:spPr/>
      <dgm:t>
        <a:bodyPr/>
        <a:lstStyle/>
        <a:p>
          <a:endParaRPr lang="ru-RU"/>
        </a:p>
      </dgm:t>
    </dgm:pt>
    <dgm:pt modelId="{8F18D068-CF14-4DD1-8441-DFAD08FEB03E}" type="pres">
      <dgm:prSet presAssocID="{D7A73374-917F-4043-AC00-CAD79C2DFDFF}" presName="parTransOne" presStyleCnt="0"/>
      <dgm:spPr/>
    </dgm:pt>
    <dgm:pt modelId="{3AC5EAEF-86C5-4300-B470-AF8C23BC6056}" type="pres">
      <dgm:prSet presAssocID="{D7A73374-917F-4043-AC00-CAD79C2DFDFF}" presName="horzOne" presStyleCnt="0"/>
      <dgm:spPr/>
    </dgm:pt>
    <dgm:pt modelId="{AA4E348F-44D1-412C-A1B3-D2D67BABE9F0}" type="pres">
      <dgm:prSet presAssocID="{8EDCE2B3-D048-4A3E-A6F1-FE3C371F8BAA}" presName="vertTwo" presStyleCnt="0"/>
      <dgm:spPr/>
    </dgm:pt>
    <dgm:pt modelId="{523EB629-8999-4007-BAC3-A978F4BE568C}" type="pres">
      <dgm:prSet presAssocID="{8EDCE2B3-D048-4A3E-A6F1-FE3C371F8BAA}" presName="txTwo" presStyleLbl="node2" presStyleIdx="0" presStyleCnt="2" custScaleX="116936" custScaleY="56412" custLinFactNeighborX="81186" custLinFactNeighborY="-29890">
        <dgm:presLayoutVars>
          <dgm:chPref val="3"/>
        </dgm:presLayoutVars>
      </dgm:prSet>
      <dgm:spPr/>
      <dgm:t>
        <a:bodyPr/>
        <a:lstStyle/>
        <a:p>
          <a:endParaRPr lang="ru-RU"/>
        </a:p>
      </dgm:t>
    </dgm:pt>
    <dgm:pt modelId="{B8F410DE-12E2-4C06-94C9-4B5EDF835915}" type="pres">
      <dgm:prSet presAssocID="{8EDCE2B3-D048-4A3E-A6F1-FE3C371F8BAA}" presName="parTransTwo" presStyleCnt="0"/>
      <dgm:spPr/>
    </dgm:pt>
    <dgm:pt modelId="{1F3115CC-72FE-479E-9CA8-A15C1059D1FD}" type="pres">
      <dgm:prSet presAssocID="{8EDCE2B3-D048-4A3E-A6F1-FE3C371F8BAA}" presName="horzTwo" presStyleCnt="0"/>
      <dgm:spPr/>
    </dgm:pt>
    <dgm:pt modelId="{E858DC35-E24A-4161-AD0D-9496E32271AF}" type="pres">
      <dgm:prSet presAssocID="{9008A181-CA11-4153-9A30-D850386F7AF9}" presName="vertThree" presStyleCnt="0"/>
      <dgm:spPr/>
    </dgm:pt>
    <dgm:pt modelId="{5F18BE58-34BE-46E7-B67A-FF4D310750A5}" type="pres">
      <dgm:prSet presAssocID="{9008A181-CA11-4153-9A30-D850386F7AF9}" presName="txThree" presStyleLbl="node3" presStyleIdx="0" presStyleCnt="1" custScaleX="104911" custScaleY="120692" custLinFactNeighborX="77429" custLinFactNeighborY="-2103">
        <dgm:presLayoutVars>
          <dgm:chPref val="3"/>
        </dgm:presLayoutVars>
      </dgm:prSet>
      <dgm:spPr/>
      <dgm:t>
        <a:bodyPr/>
        <a:lstStyle/>
        <a:p>
          <a:endParaRPr lang="ru-RU"/>
        </a:p>
      </dgm:t>
    </dgm:pt>
    <dgm:pt modelId="{A749F8F8-B5B9-4EDC-BB25-6E2729C93CA8}" type="pres">
      <dgm:prSet presAssocID="{9008A181-CA11-4153-9A30-D850386F7AF9}" presName="horzThree" presStyleCnt="0"/>
      <dgm:spPr/>
    </dgm:pt>
    <dgm:pt modelId="{2FC12FDF-20A7-4ADD-9410-CE25323E1F53}" type="pres">
      <dgm:prSet presAssocID="{AFE3FCA0-0ADA-42FA-A20F-921923291611}" presName="sibSpaceTwo" presStyleCnt="0"/>
      <dgm:spPr/>
    </dgm:pt>
    <dgm:pt modelId="{81A72EEE-6FF6-4BEC-BA25-EB179CE16D88}" type="pres">
      <dgm:prSet presAssocID="{71559AAF-4C85-4F5A-A93B-B18A1CF3AEC9}" presName="vertTwo" presStyleCnt="0"/>
      <dgm:spPr/>
    </dgm:pt>
    <dgm:pt modelId="{9FAD8428-E63E-45F3-8C65-B0B29AEDF625}" type="pres">
      <dgm:prSet presAssocID="{71559AAF-4C85-4F5A-A93B-B18A1CF3AEC9}" presName="txTwo" presStyleLbl="node2" presStyleIdx="1" presStyleCnt="2" custScaleX="78141" custScaleY="139360" custLinFactX="-28243" custLinFactNeighborX="-100000" custLinFactNeighborY="4908">
        <dgm:presLayoutVars>
          <dgm:chPref val="3"/>
        </dgm:presLayoutVars>
      </dgm:prSet>
      <dgm:spPr/>
      <dgm:t>
        <a:bodyPr/>
        <a:lstStyle/>
        <a:p>
          <a:endParaRPr lang="ru-RU"/>
        </a:p>
      </dgm:t>
    </dgm:pt>
    <dgm:pt modelId="{816CFC5E-76AF-4DAB-AB9A-492D38B4C587}" type="pres">
      <dgm:prSet presAssocID="{71559AAF-4C85-4F5A-A93B-B18A1CF3AEC9}" presName="horzTwo" presStyleCnt="0"/>
      <dgm:spPr/>
    </dgm:pt>
  </dgm:ptLst>
  <dgm:cxnLst>
    <dgm:cxn modelId="{F4DEF26C-A83C-4CE7-97D7-5320DB16351B}" srcId="{D7A73374-917F-4043-AC00-CAD79C2DFDFF}" destId="{71559AAF-4C85-4F5A-A93B-B18A1CF3AEC9}" srcOrd="1" destOrd="0" parTransId="{C0D84A8C-61A7-47B7-BAE8-448A1DA9FDD4}" sibTransId="{EC69BA60-341C-4132-9DA8-B10E84CDA4E1}"/>
    <dgm:cxn modelId="{BED54A89-A775-449F-9D80-CD1980E5C6ED}" srcId="{D7A73374-917F-4043-AC00-CAD79C2DFDFF}" destId="{8EDCE2B3-D048-4A3E-A6F1-FE3C371F8BAA}" srcOrd="0" destOrd="0" parTransId="{D67836F5-63EF-4592-AA9B-77099481C9EA}" sibTransId="{AFE3FCA0-0ADA-42FA-A20F-921923291611}"/>
    <dgm:cxn modelId="{4FC7E23C-E074-4338-A8D1-ED4BE1350E81}" type="presOf" srcId="{8EDCE2B3-D048-4A3E-A6F1-FE3C371F8BAA}" destId="{523EB629-8999-4007-BAC3-A978F4BE568C}" srcOrd="0" destOrd="0" presId="urn:microsoft.com/office/officeart/2005/8/layout/hierarchy4"/>
    <dgm:cxn modelId="{549A3F6F-AF14-4842-8AF9-A6030926DCE5}" srcId="{56B1826E-5277-4BE0-A833-C674B39D3E16}" destId="{D7A73374-917F-4043-AC00-CAD79C2DFDFF}" srcOrd="0" destOrd="0" parTransId="{0EFD8F24-24A7-45B1-B775-DC29B935D707}" sibTransId="{BB0238AF-C763-4C25-8763-9B75BE73AA50}"/>
    <dgm:cxn modelId="{D13531C1-45EA-4D13-B8E5-68F029CA38B2}" type="presOf" srcId="{D7A73374-917F-4043-AC00-CAD79C2DFDFF}" destId="{4D7F3F8E-3F02-4110-BEA7-88EEB4738B2F}" srcOrd="0" destOrd="0" presId="urn:microsoft.com/office/officeart/2005/8/layout/hierarchy4"/>
    <dgm:cxn modelId="{6141B88F-A627-4D7E-873F-5B70B2427E73}" type="presOf" srcId="{56B1826E-5277-4BE0-A833-C674B39D3E16}" destId="{67B7AE4A-CFF9-4B6B-9601-BD218A6C991A}" srcOrd="0" destOrd="0" presId="urn:microsoft.com/office/officeart/2005/8/layout/hierarchy4"/>
    <dgm:cxn modelId="{E72DF6D1-B9F9-4BAB-BD8F-8F34EA302C10}" type="presOf" srcId="{9008A181-CA11-4153-9A30-D850386F7AF9}" destId="{5F18BE58-34BE-46E7-B67A-FF4D310750A5}" srcOrd="0" destOrd="0" presId="urn:microsoft.com/office/officeart/2005/8/layout/hierarchy4"/>
    <dgm:cxn modelId="{DED54C57-81F6-4628-93ED-C6AAD456C166}" type="presOf" srcId="{71559AAF-4C85-4F5A-A93B-B18A1CF3AEC9}" destId="{9FAD8428-E63E-45F3-8C65-B0B29AEDF625}" srcOrd="0" destOrd="0" presId="urn:microsoft.com/office/officeart/2005/8/layout/hierarchy4"/>
    <dgm:cxn modelId="{2D463103-85C7-4D8C-9270-FE1B7FD2E2DB}" srcId="{8EDCE2B3-D048-4A3E-A6F1-FE3C371F8BAA}" destId="{9008A181-CA11-4153-9A30-D850386F7AF9}" srcOrd="0" destOrd="0" parTransId="{9C64C3A0-74D1-44DD-B54B-811A2849F57C}" sibTransId="{7AB74C0A-272A-4FF9-99FD-B6D6051C0CC9}"/>
    <dgm:cxn modelId="{379267EB-6233-4983-9412-6390A2C5FEF3}" type="presParOf" srcId="{67B7AE4A-CFF9-4B6B-9601-BD218A6C991A}" destId="{9BC4EE82-4DE8-4B17-80C5-10B4B2AFB1F0}" srcOrd="0" destOrd="0" presId="urn:microsoft.com/office/officeart/2005/8/layout/hierarchy4"/>
    <dgm:cxn modelId="{27B0A493-9DD3-47CE-8AE0-272EC50E6D12}" type="presParOf" srcId="{9BC4EE82-4DE8-4B17-80C5-10B4B2AFB1F0}" destId="{4D7F3F8E-3F02-4110-BEA7-88EEB4738B2F}" srcOrd="0" destOrd="0" presId="urn:microsoft.com/office/officeart/2005/8/layout/hierarchy4"/>
    <dgm:cxn modelId="{01E93BD8-3A13-42FC-B3AA-E9B266AA14D6}" type="presParOf" srcId="{9BC4EE82-4DE8-4B17-80C5-10B4B2AFB1F0}" destId="{8F18D068-CF14-4DD1-8441-DFAD08FEB03E}" srcOrd="1" destOrd="0" presId="urn:microsoft.com/office/officeart/2005/8/layout/hierarchy4"/>
    <dgm:cxn modelId="{D9713B3B-F46C-409E-86F2-BE8291EAC70E}" type="presParOf" srcId="{9BC4EE82-4DE8-4B17-80C5-10B4B2AFB1F0}" destId="{3AC5EAEF-86C5-4300-B470-AF8C23BC6056}" srcOrd="2" destOrd="0" presId="urn:microsoft.com/office/officeart/2005/8/layout/hierarchy4"/>
    <dgm:cxn modelId="{BAB78FFA-02E1-4A3D-A1D6-651A0300D9F4}" type="presParOf" srcId="{3AC5EAEF-86C5-4300-B470-AF8C23BC6056}" destId="{AA4E348F-44D1-412C-A1B3-D2D67BABE9F0}" srcOrd="0" destOrd="0" presId="urn:microsoft.com/office/officeart/2005/8/layout/hierarchy4"/>
    <dgm:cxn modelId="{65112C00-970D-467F-AA61-94EBC3A9C789}" type="presParOf" srcId="{AA4E348F-44D1-412C-A1B3-D2D67BABE9F0}" destId="{523EB629-8999-4007-BAC3-A978F4BE568C}" srcOrd="0" destOrd="0" presId="urn:microsoft.com/office/officeart/2005/8/layout/hierarchy4"/>
    <dgm:cxn modelId="{5F63ACE3-45FE-4D20-8B2D-FDB6A3617135}" type="presParOf" srcId="{AA4E348F-44D1-412C-A1B3-D2D67BABE9F0}" destId="{B8F410DE-12E2-4C06-94C9-4B5EDF835915}" srcOrd="1" destOrd="0" presId="urn:microsoft.com/office/officeart/2005/8/layout/hierarchy4"/>
    <dgm:cxn modelId="{9E8B4446-EAB1-4B1E-9239-0921E516731F}" type="presParOf" srcId="{AA4E348F-44D1-412C-A1B3-D2D67BABE9F0}" destId="{1F3115CC-72FE-479E-9CA8-A15C1059D1FD}" srcOrd="2" destOrd="0" presId="urn:microsoft.com/office/officeart/2005/8/layout/hierarchy4"/>
    <dgm:cxn modelId="{78F744A1-01B7-4A30-8A4F-39AE501A23C1}" type="presParOf" srcId="{1F3115CC-72FE-479E-9CA8-A15C1059D1FD}" destId="{E858DC35-E24A-4161-AD0D-9496E32271AF}" srcOrd="0" destOrd="0" presId="urn:microsoft.com/office/officeart/2005/8/layout/hierarchy4"/>
    <dgm:cxn modelId="{ADF8AC87-B92A-4F88-A2CD-68EA7F014D12}" type="presParOf" srcId="{E858DC35-E24A-4161-AD0D-9496E32271AF}" destId="{5F18BE58-34BE-46E7-B67A-FF4D310750A5}" srcOrd="0" destOrd="0" presId="urn:microsoft.com/office/officeart/2005/8/layout/hierarchy4"/>
    <dgm:cxn modelId="{E6E38C0C-6DC9-466D-AC08-F6FAC3517FC1}" type="presParOf" srcId="{E858DC35-E24A-4161-AD0D-9496E32271AF}" destId="{A749F8F8-B5B9-4EDC-BB25-6E2729C93CA8}" srcOrd="1" destOrd="0" presId="urn:microsoft.com/office/officeart/2005/8/layout/hierarchy4"/>
    <dgm:cxn modelId="{9052E707-4A06-475A-B7A6-278E96B8B2F9}" type="presParOf" srcId="{3AC5EAEF-86C5-4300-B470-AF8C23BC6056}" destId="{2FC12FDF-20A7-4ADD-9410-CE25323E1F53}" srcOrd="1" destOrd="0" presId="urn:microsoft.com/office/officeart/2005/8/layout/hierarchy4"/>
    <dgm:cxn modelId="{CE5C18ED-504E-4D6B-B266-A9A99913ED38}" type="presParOf" srcId="{3AC5EAEF-86C5-4300-B470-AF8C23BC6056}" destId="{81A72EEE-6FF6-4BEC-BA25-EB179CE16D88}" srcOrd="2" destOrd="0" presId="urn:microsoft.com/office/officeart/2005/8/layout/hierarchy4"/>
    <dgm:cxn modelId="{893A6643-0246-455F-B95C-6F2E1E719547}" type="presParOf" srcId="{81A72EEE-6FF6-4BEC-BA25-EB179CE16D88}" destId="{9FAD8428-E63E-45F3-8C65-B0B29AEDF625}" srcOrd="0" destOrd="0" presId="urn:microsoft.com/office/officeart/2005/8/layout/hierarchy4"/>
    <dgm:cxn modelId="{B5FC3A67-8C37-4399-8D1A-2DB974B193DD}" type="presParOf" srcId="{81A72EEE-6FF6-4BEC-BA25-EB179CE16D88}" destId="{816CFC5E-76AF-4DAB-AB9A-492D38B4C587}"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F3F8E-3F02-4110-BEA7-88EEB4738B2F}">
      <dsp:nvSpPr>
        <dsp:cNvPr id="0" name=""/>
        <dsp:cNvSpPr/>
      </dsp:nvSpPr>
      <dsp:spPr>
        <a:xfrm>
          <a:off x="3449" y="613"/>
          <a:ext cx="7708405" cy="203242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endParaRPr lang="ru-RU" sz="4000" kern="1200" dirty="0">
            <a:solidFill>
              <a:schemeClr val="bg1"/>
            </a:solidFill>
          </a:endParaRPr>
        </a:p>
      </dsp:txBody>
      <dsp:txXfrm>
        <a:off x="62977" y="60141"/>
        <a:ext cx="7589349" cy="1913369"/>
      </dsp:txXfrm>
    </dsp:sp>
    <dsp:sp modelId="{523EB629-8999-4007-BAC3-A978F4BE568C}">
      <dsp:nvSpPr>
        <dsp:cNvPr id="0" name=""/>
        <dsp:cNvSpPr/>
      </dsp:nvSpPr>
      <dsp:spPr>
        <a:xfrm>
          <a:off x="3142927" y="2136870"/>
          <a:ext cx="4511101" cy="1146531"/>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rPr>
            <a:t>Вторая причина -</a:t>
          </a:r>
          <a:r>
            <a:rPr lang="ru-RU" sz="1600" kern="1200" dirty="0" smtClean="0">
              <a:solidFill>
                <a:schemeClr val="tx1"/>
              </a:solidFill>
            </a:rPr>
            <a:t> это экономическая отсталость страны от стран Западной Европы, которая во многом объяснялась следствием многих явлений:</a:t>
          </a:r>
          <a:endParaRPr lang="ru-RU" sz="1600" kern="1200" dirty="0">
            <a:solidFill>
              <a:schemeClr val="tx1"/>
            </a:solidFill>
          </a:endParaRPr>
        </a:p>
      </dsp:txBody>
      <dsp:txXfrm>
        <a:off x="3176508" y="2170451"/>
        <a:ext cx="4443939" cy="1079369"/>
      </dsp:txXfrm>
    </dsp:sp>
    <dsp:sp modelId="{5F18BE58-34BE-46E7-B67A-FF4D310750A5}">
      <dsp:nvSpPr>
        <dsp:cNvPr id="0" name=""/>
        <dsp:cNvSpPr/>
      </dsp:nvSpPr>
      <dsp:spPr>
        <a:xfrm>
          <a:off x="3178581" y="3433023"/>
          <a:ext cx="3831457" cy="24529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kern="1200" dirty="0" smtClean="0">
              <a:solidFill>
                <a:schemeClr val="tx1"/>
              </a:solidFill>
            </a:rPr>
            <a:t>- отсутствовал выход к незамерзающим морям. Эта причина была главной проблемой в развитии торговли и промышленности страны, что вело к нарастанию экономических проблем и требовало незамедлительного развития морской торговли международного значения.</a:t>
          </a:r>
          <a:endParaRPr lang="ru-RU" sz="1700" kern="1200" dirty="0">
            <a:solidFill>
              <a:schemeClr val="tx1"/>
            </a:solidFill>
          </a:endParaRPr>
        </a:p>
      </dsp:txBody>
      <dsp:txXfrm>
        <a:off x="3250426" y="3504868"/>
        <a:ext cx="3687767" cy="2309284"/>
      </dsp:txXfrm>
    </dsp:sp>
    <dsp:sp modelId="{9FAD8428-E63E-45F3-8C65-B0B29AEDF625}">
      <dsp:nvSpPr>
        <dsp:cNvPr id="0" name=""/>
        <dsp:cNvSpPr/>
      </dsp:nvSpPr>
      <dsp:spPr>
        <a:xfrm>
          <a:off x="115247" y="2280887"/>
          <a:ext cx="2873374" cy="283238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0" h="0"/>
          <a:bevelB w="0" h="0"/>
        </a:sp3d>
      </dsp:spPr>
      <dsp:style>
        <a:lnRef idx="2">
          <a:scrgbClr r="0" g="0" b="0"/>
        </a:lnRef>
        <a:fillRef idx="1">
          <a:scrgbClr r="0" g="0" b="0"/>
        </a:fillRef>
        <a:effectRef idx="0">
          <a:scrgbClr r="0" g="0" b="0"/>
        </a:effectRef>
        <a:fontRef idx="minor">
          <a:schemeClr val="lt1"/>
        </a:fontRef>
      </dsp:style>
      <dsp:txBody>
        <a:bodyPr spcFirstLastPara="0" vert="horz" wrap="square" lIns="60960" tIns="7200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effectLst/>
            </a:rPr>
            <a:t>Первая </a:t>
          </a:r>
          <a:r>
            <a:rPr lang="ru-RU" sz="1600" b="1" kern="1200" dirty="0" smtClean="0">
              <a:solidFill>
                <a:schemeClr val="tx1"/>
              </a:solidFill>
              <a:effectLst/>
            </a:rPr>
            <a:t>причина: </a:t>
          </a:r>
          <a:r>
            <a:rPr lang="ru-RU" sz="1600" b="0" kern="1200" dirty="0" smtClean="0">
              <a:solidFill>
                <a:schemeClr val="tx1"/>
              </a:solidFill>
              <a:effectLst/>
            </a:rPr>
            <a:t>Т</a:t>
          </a:r>
          <a:r>
            <a:rPr lang="ru-RU" sz="1600" kern="1200" dirty="0" smtClean="0">
              <a:solidFill>
                <a:schemeClr val="tx1"/>
              </a:solidFill>
            </a:rPr>
            <a:t>ерритория России занимала </a:t>
          </a:r>
          <a:r>
            <a:rPr lang="ru-RU" sz="1600" kern="1200" dirty="0" smtClean="0">
              <a:solidFill>
                <a:schemeClr val="tx1"/>
              </a:solidFill>
            </a:rPr>
            <a:t>большую часть Восточно-Европейской равнины, всю Сибирь, часть Дальнего Востока. Следствием этого являлась первая и главная причина - обеспечение государственной целостности страны.</a:t>
          </a:r>
          <a:endParaRPr lang="ru-RU" sz="1600" kern="1200" dirty="0">
            <a:solidFill>
              <a:schemeClr val="tx1"/>
            </a:solidFill>
          </a:endParaRPr>
        </a:p>
      </dsp:txBody>
      <dsp:txXfrm>
        <a:off x="198205" y="2363845"/>
        <a:ext cx="2707458" cy="266647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7DBCD4-25F8-4605-A81A-64D4FA42713D}" type="datetimeFigureOut">
              <a:rPr lang="ru-RU" smtClean="0"/>
              <a:pPr/>
              <a:t>29.11.2021</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BBF7DB-916E-46DA-AB02-6E09699D945E}" type="slidenum">
              <a:rPr lang="ru-RU" smtClean="0"/>
              <a:pPr/>
              <a:t>‹#›</a:t>
            </a:fld>
            <a:endParaRPr lang="ru-RU"/>
          </a:p>
        </p:txBody>
      </p:sp>
    </p:spTree>
    <p:extLst>
      <p:ext uri="{BB962C8B-B14F-4D97-AF65-F5344CB8AC3E}">
        <p14:creationId xmlns:p14="http://schemas.microsoft.com/office/powerpoint/2010/main" val="2264326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16BB1F-5AA7-4BAD-814E-33A1BB8D729B}" type="datetimeFigureOut">
              <a:rPr lang="ru-RU" smtClean="0"/>
              <a:pPr/>
              <a:t>29.11.2021</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3C6E86-0FCD-4611-B4F1-2E418834F783}" type="slidenum">
              <a:rPr lang="ru-RU" smtClean="0"/>
              <a:pPr/>
              <a:t>‹#›</a:t>
            </a:fld>
            <a:endParaRPr lang="ru-RU" dirty="0"/>
          </a:p>
        </p:txBody>
      </p:sp>
    </p:spTree>
    <p:extLst>
      <p:ext uri="{BB962C8B-B14F-4D97-AF65-F5344CB8AC3E}">
        <p14:creationId xmlns:p14="http://schemas.microsoft.com/office/powerpoint/2010/main" val="1619355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ru.wikipedia.org/wiki/%D0%A7%D1%91%D1%80%D0%BD%D0%BE%D0%B5_%D0%BC%D0%BE%D1%80%D0%B5" TargetMode="External"/><Relationship Id="rId13" Type="http://schemas.openxmlformats.org/officeDocument/2006/relationships/hyperlink" Target="https://ru.wikipedia.org/wiki/%D0%91%D0%BE%D1%81%D1%84%D0%BE%D1%80" TargetMode="External"/><Relationship Id="rId18" Type="http://schemas.openxmlformats.org/officeDocument/2006/relationships/hyperlink" Target="https://ru.wikipedia.org/wiki/%D0%90%D0%B2%D0%B3%D1%83%D1%81%D1%82" TargetMode="External"/><Relationship Id="rId3" Type="http://schemas.openxmlformats.org/officeDocument/2006/relationships/hyperlink" Target="https://ru.wikipedia.org/wiki/%D0%9E%D1%81%D0%BC%D0%B0%D0%BD%D1%81%D0%BA%D0%B0%D1%8F_%D0%B8%D0%BC%D0%BF%D0%B5%D1%80%D0%B8%D1%8F" TargetMode="External"/><Relationship Id="rId7" Type="http://schemas.openxmlformats.org/officeDocument/2006/relationships/hyperlink" Target="https://ru.wikipedia.org/wiki/%D0%9A%D0%BE%D0%BB%D1%87%D0%B0%D0%BA,_%D0%90%D0%BB%D0%B5%D0%BA%D1%81%D0%B0%D0%BD%D0%B4%D1%80_%D0%92%D0%B0%D1%81%D0%B8%D0%BB%D1%8C%D0%B5%D0%B2%D0%B8%D1%87" TargetMode="External"/><Relationship Id="rId12" Type="http://schemas.openxmlformats.org/officeDocument/2006/relationships/hyperlink" Target="https://ru.wikipedia.org/wiki/%D0%A1%D1%83%D1%88%D0%BE%D0%BD,_%D0%92%D0%B8%D0%BB%D1%8C%D0%B3%D0%B5%D0%BB%D1%8C%D0%BC" TargetMode="External"/><Relationship Id="rId17" Type="http://schemas.openxmlformats.org/officeDocument/2006/relationships/hyperlink" Target="https://ru.wikipedia.org/wiki/%D0%A2%D1%80%D0%B0%D0%B1%D0%B7%D0%BE%D0%BD" TargetMode="External"/><Relationship Id="rId2" Type="http://schemas.openxmlformats.org/officeDocument/2006/relationships/slide" Target="../slides/slide35.xml"/><Relationship Id="rId16" Type="http://schemas.openxmlformats.org/officeDocument/2006/relationships/hyperlink" Target="https://ru.wikipedia.org/wiki/%D0%AE%D0%B4%D0%B5%D0%BD%D0%B8%D1%87,_%D0%9D%D0%B8%D0%BA%D0%BE%D0%BB%D0%B0%D0%B9_%D0%9D%D0%B8%D0%BA%D0%BE%D0%BB%D0%B0%D0%B5%D0%B2%D0%B8%D1%87" TargetMode="External"/><Relationship Id="rId20" Type="http://schemas.openxmlformats.org/officeDocument/2006/relationships/hyperlink" Target="https://ru.wikipedia.org/wiki/20_%D0%BE%D0%BA%D1%82%D1%8F%D0%B1%D1%80%D1%8F" TargetMode="External"/><Relationship Id="rId1" Type="http://schemas.openxmlformats.org/officeDocument/2006/relationships/notesMaster" Target="../notesMasters/notesMaster1.xml"/><Relationship Id="rId6" Type="http://schemas.openxmlformats.org/officeDocument/2006/relationships/hyperlink" Target="https://ru.wikipedia.org/wiki/1916_%D0%B3%D0%BE%D0%B4" TargetMode="External"/><Relationship Id="rId11" Type="http://schemas.openxmlformats.org/officeDocument/2006/relationships/hyperlink" Target="https://ru.wikipedia.org/wiki/%D0%91%D1%80%D0%B5%D1%81%D0%BB%D0%B0%D1%83_(%D0%BB%D1%91%D0%B3%D0%BA%D0%B8%D0%B9_%D0%BA%D1%80%D0%B5%D0%B9%D1%81%D0%B5%D1%80)" TargetMode="External"/><Relationship Id="rId5" Type="http://schemas.openxmlformats.org/officeDocument/2006/relationships/hyperlink" Target="https://ru.wikipedia.org/wiki/%D0%AD%D0%B1%D0%B5%D1%80%D0%B3%D0%B0%D1%80%D0%B4,_%D0%90%D0%BD%D0%B4%D1%80%D0%B5%D0%B9_%D0%90%D0%B2%D0%B3%D1%83%D1%81%D1%82%D0%BE%D0%B2%D0%B8%D1%87" TargetMode="External"/><Relationship Id="rId15" Type="http://schemas.openxmlformats.org/officeDocument/2006/relationships/hyperlink" Target="https://ru.wikipedia.org/wiki/%D0%A7%D0%B5%D1%80%D0%BD%D0%BE%D0%BC%D0%BE%D1%80%D1%81%D0%BA%D0%B8%D0%B9_%D1%84%D0%BB%D0%BE%D1%82_%D0%A0%D0%BE%D1%81%D1%81%D0%B8%D0%B9%D1%81%D0%BA%D0%BE%D0%B9_%D0%B8%D0%BC%D0%BF%D0%B5%D1%80%D0%B8%D0%B8" TargetMode="External"/><Relationship Id="rId10" Type="http://schemas.openxmlformats.org/officeDocument/2006/relationships/hyperlink" Target="https://ru.wikipedia.org/wiki/%D0%93%D0%B5%D0%B1%D0%B5%D0%BD_(%D0%BA%D1%80%D0%B5%D0%B9%D1%81%D0%B5%D1%80)" TargetMode="External"/><Relationship Id="rId19" Type="http://schemas.openxmlformats.org/officeDocument/2006/relationships/hyperlink" Target="https://ru.wikipedia.org/wiki/%D0%98%D0%BC%D0%BF%D0%B5%D1%80%D0%B0%D1%82%D1%80%D0%B8%D1%86%D0%B0_%D0%9C%D0%B0%D1%80%D0%B8%D1%8F_(%D0%BB%D0%B8%D0%BD%D0%BA%D0%BE%D1%80)" TargetMode="External"/><Relationship Id="rId4" Type="http://schemas.openxmlformats.org/officeDocument/2006/relationships/hyperlink" Target="https://ru.wikipedia.org/wiki/%D0%A1%D0%B5%D0%B2%D0%B0%D1%81%D1%82%D0%BE%D0%BF%D0%BE%D0%BB%D1%8C" TargetMode="External"/><Relationship Id="rId9" Type="http://schemas.openxmlformats.org/officeDocument/2006/relationships/hyperlink" Target="https://ru.wikipedia.org/wiki/1914_%D0%B3%D0%BE%D0%B4" TargetMode="External"/><Relationship Id="rId14" Type="http://schemas.openxmlformats.org/officeDocument/2006/relationships/hyperlink" Target="https://ru.wikipedia.org/wiki/1915_%D0%B3%D0%BE%D0%B4"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0"/>
          </p:nvPr>
        </p:nvSpPr>
        <p:spPr/>
        <p:txBody>
          <a:bodyPr/>
          <a:lstStyle/>
          <a:p>
            <a:fld id="{B509B3D5-84D3-4F81-830A-C1D934673EED}" type="slidenum">
              <a:rPr lang="ru-RU" smtClean="0"/>
              <a:pPr/>
              <a:t>14</a:t>
            </a:fld>
            <a:endParaRPr lang="ru-R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r>
              <a:rPr lang="ru-RU" dirty="0" smtClean="0"/>
              <a:t>После фиаско в Русско-японской войне флот Российской империи упал с третьего места в мире на шестое место. 19 марта 1906 года указом императора Николая II в составе Военно-морского флота Российской империи был создан новый род сил — подводные, имевших на вооружении подводные лодки, в строй вошли 10 субмарин, которые до этого числились как миноносцы. С тех пор 19 марта отмечается в России как профессиональный праздник — День подводника. В июне 1906 года был организован Морской генеральный штаб и широкомасштабная программа по расширению флота была представлена на обсуждение Государственной думе в 1907 и 1908 годах, однако была отвергнута. Боснийский кризис в 1909 году вновь поднял вопрос о расширении флота и новые линкоры, крейсера, и миноносцы (теперь в основном эсминцы) были заказаны для Балтийского флота. Ухудшение отношений с Османской империей также спровоцировало перевооружение и расширение Черноморского флота новыми линкорами типа «Императрица Мария» . Российская империя потратила 519 миллионов долларов на военно-морские нужды с 1906 по 1913 год — это пятый по размеру бюджет после Великобритании, Германии, США, и Франции.</a:t>
            </a:r>
          </a:p>
          <a:p>
            <a:r>
              <a:rPr lang="ru-RU" dirty="0" smtClean="0"/>
              <a:t>Перевооружение также включало большое участие зарубежных партнёров — крейсер «</a:t>
            </a:r>
            <a:r>
              <a:rPr lang="ru-RU" dirty="0" err="1" smtClean="0"/>
              <a:t>Рюрик</a:t>
            </a:r>
            <a:r>
              <a:rPr lang="ru-RU" dirty="0" smtClean="0"/>
              <a:t>» и оборудование других кораблей было заказано на иностранных судоверфях. После начала Первой мировой войны корабли и оборудование под строительством в Германии были конфискованы. Оборудование из Англии частично было передано союзниками и частично доставлено в Россию.</a:t>
            </a:r>
          </a:p>
          <a:p>
            <a:r>
              <a:rPr lang="ru-RU" dirty="0" smtClean="0"/>
              <a:t>В другом случае, приобретение подводных лодок «АГ» конструкции фирмы «</a:t>
            </a:r>
            <a:r>
              <a:rPr lang="ru-RU" dirty="0" err="1" smtClean="0"/>
              <a:t>Холланд</a:t>
            </a:r>
            <a:r>
              <a:rPr lang="ru-RU" dirty="0" smtClean="0"/>
              <a:t>» (США) вместо строительства отечественных образцов, позволило ускоренно создать новый род сил, но сказалось отрицательно на его модернизации. В эпоху стремительного развития подводного флота Россия была вынуждена содержать морально устаревшие подводные лодки, не имея ни базы для их обеспечения (все необходимое обеспечивалось импортом), ни денег на замену. Когда их сборка по контракту была налажена в России, ведущие морские страны уже сменили одно-два поколения подводных лодок. В результате подводные лодки, современные по меркам 1911 г. (год появления класса), продолжали служить до середины XX в.</a:t>
            </a:r>
          </a:p>
          <a:p>
            <a:endParaRPr lang="ru-RU" dirty="0"/>
          </a:p>
        </p:txBody>
      </p:sp>
      <p:sp>
        <p:nvSpPr>
          <p:cNvPr id="4" name="Номер слайда 3"/>
          <p:cNvSpPr>
            <a:spLocks noGrp="1"/>
          </p:cNvSpPr>
          <p:nvPr>
            <p:ph type="sldNum" sz="quarter" idx="10"/>
          </p:nvPr>
        </p:nvSpPr>
        <p:spPr/>
        <p:txBody>
          <a:bodyPr/>
          <a:lstStyle/>
          <a:p>
            <a:fld id="{EF3C6E86-0FCD-4611-B4F1-2E418834F783}" type="slidenum">
              <a:rPr lang="ru-RU" smtClean="0"/>
              <a:pPr/>
              <a:t>33</a:t>
            </a:fld>
            <a:endParaRPr lang="ru-R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ru-RU" dirty="0" smtClean="0"/>
              <a:t>На Балтийском море главными противниками были Россия и Германия. Довольно большое количество британских подводных лодок проплывали через пролив Каттегат для поддержки российского флота. Так как германский флот был численно больше и совершеннее русского, а также из-за возможности легко перебросить корабли флота Открытого Моря из Северного моря в Балтийское через </a:t>
            </a:r>
            <a:r>
              <a:rPr lang="ru-RU" dirty="0" err="1" smtClean="0"/>
              <a:t>Кильский</a:t>
            </a:r>
            <a:r>
              <a:rPr lang="ru-RU" dirty="0" smtClean="0"/>
              <a:t> канал в случае необходимости, российский флот применял оборонительную позиционную стратегию. Наступательные операции ограничивались перехватами конвойных перевозок между Швецией и Германией русскими и британскими подлодками, а также использованием осадных минных заграждений — минных заграждений в атакующих целях.</a:t>
            </a:r>
          </a:p>
          <a:p>
            <a:r>
              <a:rPr lang="ru-RU" dirty="0" smtClean="0"/>
              <a:t>Широкое использование морских мин в наступательных и оборонительных целях обеими сторонами ограничило маневренные действия флота на Восточном фронте. Германская атака с моря на Рижский залив в августе 1915 года потерпела фиаско, однако повторная попытка в октябре 1917 года завершилась захватом островов в заливе и повреждением русских кораблей, пытающихся покинуть Ригу, которая была захвачена германскими войсками (Операция «Альбион»).</a:t>
            </a:r>
          </a:p>
          <a:p>
            <a:r>
              <a:rPr lang="ru-RU" dirty="0" smtClean="0"/>
              <a:t>К марту 1918 года революция в России и Брестский мир позволили Германии получить полный контроль над Балтийским морем — германский флот начал перевозку войск для поддержки новоявленной независимой Финляндии и оккупации Польши, Украины и западной части России. Остатки Балтийского флота были эвакуированы из Хельсинки и </a:t>
            </a:r>
            <a:r>
              <a:rPr lang="ru-RU" dirty="0" err="1" smtClean="0"/>
              <a:t>Таллина</a:t>
            </a:r>
            <a:r>
              <a:rPr lang="ru-RU" dirty="0" smtClean="0"/>
              <a:t> в Кронштадт во время ледового похода Балтийского флота в марте 1918 года.</a:t>
            </a:r>
          </a:p>
          <a:p>
            <a:endParaRPr lang="ru-RU" dirty="0"/>
          </a:p>
        </p:txBody>
      </p:sp>
      <p:sp>
        <p:nvSpPr>
          <p:cNvPr id="4" name="Номер слайда 3"/>
          <p:cNvSpPr>
            <a:spLocks noGrp="1"/>
          </p:cNvSpPr>
          <p:nvPr>
            <p:ph type="sldNum" sz="quarter" idx="10"/>
          </p:nvPr>
        </p:nvSpPr>
        <p:spPr/>
        <p:txBody>
          <a:bodyPr/>
          <a:lstStyle/>
          <a:p>
            <a:fld id="{EF3C6E86-0FCD-4611-B4F1-2E418834F783}" type="slidenum">
              <a:rPr lang="ru-RU" smtClean="0"/>
              <a:pPr/>
              <a:t>34</a:t>
            </a:fld>
            <a:endParaRPr lang="ru-RU"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10000"/>
          </a:bodyPr>
          <a:lstStyle/>
          <a:p>
            <a:pPr rtl="0"/>
            <a:r>
              <a:rPr lang="ru-RU" dirty="0" smtClean="0"/>
              <a:t>На Чёрном море основным противником России была </a:t>
            </a:r>
            <a:r>
              <a:rPr lang="ru-RU" dirty="0" smtClean="0">
                <a:hlinkClick r:id="rId3" tooltip="Османская империя"/>
              </a:rPr>
              <a:t>Османская империя</a:t>
            </a:r>
            <a:r>
              <a:rPr lang="ru-RU" dirty="0" smtClean="0"/>
              <a:t>. Черноморским флотом с основной базой в </a:t>
            </a:r>
            <a:r>
              <a:rPr lang="ru-RU" dirty="0" smtClean="0">
                <a:hlinkClick r:id="rId4" tooltip="Севастополь"/>
              </a:rPr>
              <a:t>Севастополе</a:t>
            </a:r>
            <a:r>
              <a:rPr lang="ru-RU" dirty="0" smtClean="0"/>
              <a:t> командовали </a:t>
            </a:r>
            <a:r>
              <a:rPr lang="ru-RU" dirty="0" smtClean="0">
                <a:hlinkClick r:id="rId5" tooltip="Эбергард, Андрей Августович"/>
              </a:rPr>
              <a:t>адмирал </a:t>
            </a:r>
            <a:r>
              <a:rPr lang="ru-RU" dirty="0" err="1" smtClean="0">
                <a:hlinkClick r:id="rId5" tooltip="Эбергард, Андрей Августович"/>
              </a:rPr>
              <a:t>Эбергард</a:t>
            </a:r>
            <a:r>
              <a:rPr lang="ru-RU" dirty="0" smtClean="0"/>
              <a:t> и с </a:t>
            </a:r>
            <a:r>
              <a:rPr lang="ru-RU" dirty="0" smtClean="0">
                <a:hlinkClick r:id="rId6" tooltip="1916 год"/>
              </a:rPr>
              <a:t>1916 года</a:t>
            </a:r>
            <a:r>
              <a:rPr lang="ru-RU" dirty="0" smtClean="0"/>
              <a:t> </a:t>
            </a:r>
            <a:r>
              <a:rPr lang="ru-RU" dirty="0" smtClean="0">
                <a:hlinkClick r:id="rId7" tooltip="Колчак, Александр Васильевич"/>
              </a:rPr>
              <a:t>адмирал А. В. Колчак</a:t>
            </a:r>
            <a:r>
              <a:rPr lang="ru-RU" dirty="0" smtClean="0"/>
              <a:t>.</a:t>
            </a:r>
          </a:p>
          <a:p>
            <a:pPr rtl="0"/>
            <a:r>
              <a:rPr lang="ru-RU" dirty="0" smtClean="0"/>
              <a:t>Война на </a:t>
            </a:r>
            <a:r>
              <a:rPr lang="ru-RU" dirty="0" smtClean="0">
                <a:hlinkClick r:id="rId8" tooltip="Чёрное море"/>
              </a:rPr>
              <a:t>Чёрном море</a:t>
            </a:r>
            <a:r>
              <a:rPr lang="ru-RU" dirty="0" smtClean="0"/>
              <a:t> началась после того, как флот Османской империи обстрелял несколько русских городов в октябре </a:t>
            </a:r>
            <a:r>
              <a:rPr lang="ru-RU" dirty="0" smtClean="0">
                <a:hlinkClick r:id="rId9" tooltip="1914 год"/>
              </a:rPr>
              <a:t>1914 года</a:t>
            </a:r>
            <a:r>
              <a:rPr lang="ru-RU" dirty="0" smtClean="0"/>
              <a:t>. Самыми совершенными на то время кораблями в турецком флоте были два германских крейсера: </a:t>
            </a:r>
            <a:r>
              <a:rPr lang="ru-RU" dirty="0" smtClean="0">
                <a:hlinkClick r:id="rId10" tooltip="Гебен (крейсер)"/>
              </a:rPr>
              <a:t>«</a:t>
            </a:r>
            <a:r>
              <a:rPr lang="ru-RU" dirty="0" err="1" smtClean="0">
                <a:hlinkClick r:id="rId10" tooltip="Гебен (крейсер)"/>
              </a:rPr>
              <a:t>Гебен</a:t>
            </a:r>
            <a:r>
              <a:rPr lang="ru-RU" dirty="0" smtClean="0">
                <a:hlinkClick r:id="rId10" tooltip="Гебен (крейсер)"/>
              </a:rPr>
              <a:t>»</a:t>
            </a:r>
            <a:r>
              <a:rPr lang="ru-RU" dirty="0" smtClean="0"/>
              <a:t> и </a:t>
            </a:r>
            <a:r>
              <a:rPr lang="ru-RU" dirty="0" smtClean="0">
                <a:hlinkClick r:id="rId11" tooltip="Бреслау (лёгкий крейсер)"/>
              </a:rPr>
              <a:t>«</a:t>
            </a:r>
            <a:r>
              <a:rPr lang="ru-RU" dirty="0" err="1" smtClean="0">
                <a:hlinkClick r:id="rId11" tooltip="Бреслау (лёгкий крейсер)"/>
              </a:rPr>
              <a:t>Бреслау</a:t>
            </a:r>
            <a:r>
              <a:rPr lang="ru-RU" dirty="0" smtClean="0">
                <a:hlinkClick r:id="rId11" tooltip="Бреслау (лёгкий крейсер)"/>
              </a:rPr>
              <a:t>»</a:t>
            </a:r>
            <a:r>
              <a:rPr lang="ru-RU" dirty="0" smtClean="0"/>
              <a:t>, оба под командой адмирала </a:t>
            </a:r>
            <a:r>
              <a:rPr lang="ru-RU" dirty="0" smtClean="0">
                <a:hlinkClick r:id="rId12" tooltip="Сушон, Вильгельм"/>
              </a:rPr>
              <a:t>Вильгельма </a:t>
            </a:r>
            <a:r>
              <a:rPr lang="ru-RU" dirty="0" err="1" smtClean="0">
                <a:hlinkClick r:id="rId12" tooltip="Сушон, Вильгельм"/>
              </a:rPr>
              <a:t>Сушона</a:t>
            </a:r>
            <a:r>
              <a:rPr lang="ru-RU" dirty="0" smtClean="0"/>
              <a:t>. «</a:t>
            </a:r>
            <a:r>
              <a:rPr lang="ru-RU" dirty="0" err="1" smtClean="0"/>
              <a:t>Гебен</a:t>
            </a:r>
            <a:r>
              <a:rPr lang="ru-RU" dirty="0" smtClean="0"/>
              <a:t>» был повреждён в нескольких боях, и обычной его тактикой было отступление в </a:t>
            </a:r>
            <a:r>
              <a:rPr lang="ru-RU" dirty="0" smtClean="0">
                <a:hlinkClick r:id="rId13" tooltip="Босфор"/>
              </a:rPr>
              <a:t>Босфор</a:t>
            </a:r>
            <a:r>
              <a:rPr lang="ru-RU" dirty="0" smtClean="0"/>
              <a:t> при появлении превосходящих сил русского Черноморского флота. К концу </a:t>
            </a:r>
            <a:r>
              <a:rPr lang="ru-RU" dirty="0" smtClean="0">
                <a:hlinkClick r:id="rId14" tooltip="1915 год"/>
              </a:rPr>
              <a:t>1915 года</a:t>
            </a:r>
            <a:r>
              <a:rPr lang="ru-RU" dirty="0" smtClean="0"/>
              <a:t> </a:t>
            </a:r>
            <a:r>
              <a:rPr lang="ru-RU" dirty="0" smtClean="0">
                <a:hlinkClick r:id="rId15" tooltip="Черноморский флот Российской империи"/>
              </a:rPr>
              <a:t>Черноморский флот</a:t>
            </a:r>
            <a:r>
              <a:rPr lang="ru-RU" dirty="0" smtClean="0"/>
              <a:t> обеспечил себе практически полный контроль над Чёрным морем.</a:t>
            </a:r>
          </a:p>
          <a:p>
            <a:pPr rtl="0"/>
            <a:r>
              <a:rPr lang="ru-RU" dirty="0" smtClean="0"/>
              <a:t>Черноморский флот использовался также для поддержки Кавказской армии </a:t>
            </a:r>
            <a:r>
              <a:rPr lang="ru-RU" dirty="0" smtClean="0">
                <a:hlinkClick r:id="rId16" tooltip="Юденич, Николай Николаевич"/>
              </a:rPr>
              <a:t>генерала Юденича</a:t>
            </a:r>
            <a:r>
              <a:rPr lang="ru-RU" dirty="0" smtClean="0"/>
              <a:t>. Летом 1916 года турецкая армия под командой </a:t>
            </a:r>
            <a:r>
              <a:rPr lang="ru-RU" dirty="0" err="1" smtClean="0"/>
              <a:t>Вехип-Паши</a:t>
            </a:r>
            <a:r>
              <a:rPr lang="ru-RU" dirty="0" smtClean="0"/>
              <a:t> сделала попытку отбить город </a:t>
            </a:r>
            <a:r>
              <a:rPr lang="ru-RU" dirty="0" err="1" smtClean="0">
                <a:hlinkClick r:id="rId17" tooltip="Трабзон"/>
              </a:rPr>
              <a:t>Трабзон</a:t>
            </a:r>
            <a:r>
              <a:rPr lang="ru-RU" dirty="0" smtClean="0"/>
              <a:t> от русских. Турки начали продвижение по побережью в июле, однако Черноморский флот своими действиями сумел существенно затормозить их продвижение с помощью артобстрела колонн пехоты и их обозов. Русская армия перешла в контрнаступление и разбила наступавшие турецкие сухопутные силы.</a:t>
            </a:r>
          </a:p>
          <a:p>
            <a:pPr rtl="0"/>
            <a:r>
              <a:rPr lang="ru-RU" dirty="0" smtClean="0"/>
              <a:t>После того как адмирал Колчак принял командование в </a:t>
            </a:r>
            <a:r>
              <a:rPr lang="ru-RU" dirty="0" smtClean="0">
                <a:hlinkClick r:id="rId18" tooltip="Август"/>
              </a:rPr>
              <a:t>августе</a:t>
            </a:r>
            <a:r>
              <a:rPr lang="ru-RU" dirty="0" smtClean="0"/>
              <a:t> </a:t>
            </a:r>
            <a:r>
              <a:rPr lang="ru-RU" dirty="0" smtClean="0">
                <a:hlinkClick r:id="rId6" tooltip="1916 год"/>
              </a:rPr>
              <a:t>1916 года</a:t>
            </a:r>
            <a:r>
              <a:rPr lang="ru-RU" dirty="0" smtClean="0"/>
              <a:t>, началось плановое минирование выхода из Босфора и подходов к некоторым портам. Это способствовало установлению контроля над Чёрным морем. После этого флот начал подготовку к </a:t>
            </a:r>
            <a:r>
              <a:rPr lang="ru-RU" dirty="0" err="1" smtClean="0"/>
              <a:t>Босфорской</a:t>
            </a:r>
            <a:r>
              <a:rPr lang="ru-RU" dirty="0" smtClean="0"/>
              <a:t> десантной операции.</a:t>
            </a:r>
          </a:p>
          <a:p>
            <a:pPr rtl="0"/>
            <a:r>
              <a:rPr lang="ru-RU" dirty="0" smtClean="0"/>
              <a:t>Самой большой потерей Черноморского флота была гибель линкора </a:t>
            </a:r>
            <a:r>
              <a:rPr lang="ru-RU" dirty="0" smtClean="0">
                <a:hlinkClick r:id="rId19" tooltip="Императрица Мария (линкор)"/>
              </a:rPr>
              <a:t>«Императрица Мария»</a:t>
            </a:r>
            <a:r>
              <a:rPr lang="ru-RU" dirty="0" smtClean="0"/>
              <a:t>, который взорвался на якорной стоянке в порту 7 </a:t>
            </a:r>
            <a:r>
              <a:rPr lang="ru-RU" dirty="0" smtClean="0">
                <a:hlinkClick r:id="rId20" tooltip="20 октября"/>
              </a:rPr>
              <a:t>(20) октября</a:t>
            </a:r>
            <a:r>
              <a:rPr lang="ru-RU" dirty="0" smtClean="0"/>
              <a:t> </a:t>
            </a:r>
            <a:r>
              <a:rPr lang="ru-RU" dirty="0" smtClean="0">
                <a:hlinkClick r:id="rId6" tooltip="1916 год"/>
              </a:rPr>
              <a:t>1916</a:t>
            </a:r>
            <a:r>
              <a:rPr lang="ru-RU" dirty="0" smtClean="0"/>
              <a:t> года, пробыв в строю всего лишь один год после спуска на воду. Причины взрыва так и не были выяснены, по мнению некоторых историков, он мог быть результатом диверсионного акта, </a:t>
            </a:r>
          </a:p>
          <a:p>
            <a:endParaRPr lang="ru-RU" dirty="0"/>
          </a:p>
        </p:txBody>
      </p:sp>
      <p:sp>
        <p:nvSpPr>
          <p:cNvPr id="4" name="Номер слайда 3"/>
          <p:cNvSpPr>
            <a:spLocks noGrp="1"/>
          </p:cNvSpPr>
          <p:nvPr>
            <p:ph type="sldNum" sz="quarter" idx="10"/>
          </p:nvPr>
        </p:nvSpPr>
        <p:spPr/>
        <p:txBody>
          <a:bodyPr/>
          <a:lstStyle/>
          <a:p>
            <a:fld id="{EF3C6E86-0FCD-4611-B4F1-2E418834F783}" type="slidenum">
              <a:rPr lang="ru-RU" smtClean="0"/>
              <a:pPr/>
              <a:t>35</a:t>
            </a:fld>
            <a:endParaRPr lang="ru-RU"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Times New Roman" pitchFamily="18" charset="0"/>
                <a:ea typeface="+mn-ea"/>
                <a:cs typeface="Times New Roman" pitchFamily="18" charset="0"/>
              </a:rPr>
              <a:t>Однако Милославские, родственники первой жены Алексея Михайловича, с этим не смирились и спровоцировали стрелецкий бунт, во время которого десятилетний Петр стал свидетелем жестокой расправы над близкими ему людьми. Эти события оставили в памяти мальчика неизгладимый след, отразившись и на его психическом здоровье, и на мировоззрении. Результатом бунта был политический компромисс: на трон были возведены вместе Иван и Петр, а правительницей названа их старшая сестра царевна Софья Алексеевна. С этого времени Петр с матерью жили в основном в селах Преображенском и Измайлове, появляясь в Кремле лишь для участия в официальных церемониях, а их отношения с Софьей становились все более враждебными. Ни светского, ни церковного систематического образования будущий царь не получил. Он был предоставлен сам себе и, подвижный и энергичный, много времени проводил в играх со сверстниками. Позднее ему было позволено создать собственные «потешные» полки, с которыми он разыгрывал сражения и маневры и которые впоследствии стали основой русской регулярной армии. В Измайлове Петр обнаружил старый английский бот, который по его приказу отремонтировали и опробовали на р. Яузе. Вскоре он попал в Немецкую слободу (см. Кукуй), где впервые познакомился с европейским бытом, испытал первые сердечные увлечения и завел друзей среди европейских купцов. Постепенно вокруг Петра сложилась компания приятелей, с которой он проводил все свободное время. В августе 1689, когда до него дошел слух о подготовке Софьей нового стрелецкого бунта, он бежал в Троице-Сергиев монастырь, куда к нему прибыли из Москвы верные полки и часть двора. Софья, почувствовав, что сила на стороне брата, предприняла попытку примирения, но было поздно: она была отстранена от власти и заточена в Новодевичий монастырь.</a:t>
            </a:r>
          </a:p>
          <a:p>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0"/>
          </p:nvPr>
        </p:nvSpPr>
        <p:spPr/>
        <p:txBody>
          <a:bodyPr/>
          <a:lstStyle/>
          <a:p>
            <a:fld id="{B509B3D5-84D3-4F81-830A-C1D934673EED}" type="slidenum">
              <a:rPr lang="ru-RU" smtClean="0"/>
              <a:pPr/>
              <a:t>39</a:t>
            </a:fld>
            <a:endParaRPr lang="ru-RU"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Times New Roman" pitchFamily="18" charset="0"/>
                <a:ea typeface="+mn-ea"/>
                <a:cs typeface="Times New Roman" pitchFamily="18" charset="0"/>
              </a:rPr>
              <a:t>Однако Милославские, родственники первой жены Алексея Михайловича, с этим не смирились и спровоцировали стрелецкий бунт, во время которого десятилетний Петр стал свидетелем жестокой расправы над близкими ему людьми. Эти события оставили в памяти мальчика неизгладимый след, отразившись и на его психическом здоровье, и на мировоззрении. Результатом бунта был политический компромисс: на трон были возведены вместе Иван и Петр, а правительницей названа их старшая сестра царевна Софья Алексеевна. С этого времени Петр с матерью жили в основном в селах Преображенском и Измайлове, появляясь в Кремле лишь для участия в официальных церемониях, а их отношения с Софьей становились все более враждебными. Ни светского, ни церковного систематического образования будущий царь не получил. Он был предоставлен сам себе и, подвижный и энергичный, много времени проводил в играх со сверстниками. Позднее ему было позволено создать собственные «потешные» полки, с которыми он разыгрывал сражения и маневры и которые впоследствии стали основой русской регулярной армии. В Измайлове Петр обнаружил старый английский бот, который по его приказу отремонтировали и опробовали на р. Яузе. Вскоре он попал в Немецкую слободу (см. Кукуй), где впервые познакомился с европейским бытом, испытал первые сердечные увлечения и завел друзей среди европейских купцов. Постепенно вокруг Петра сложилась компания приятелей, с которой он проводил все свободное время. В августе 1689, когда до него дошел слух о подготовке Софьей нового стрелецкого бунта, он бежал в Троице-Сергиев монастырь, куда к нему прибыли из Москвы верные полки и часть двора. Софья, почувствовав, что сила на стороне брата, предприняла попытку примирения, но было поздно: она была отстранена от власти и заточена в Новодевичий монастырь.</a:t>
            </a:r>
          </a:p>
          <a:p>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0"/>
          </p:nvPr>
        </p:nvSpPr>
        <p:spPr/>
        <p:txBody>
          <a:bodyPr/>
          <a:lstStyle/>
          <a:p>
            <a:fld id="{B509B3D5-84D3-4F81-830A-C1D934673EED}" type="slidenum">
              <a:rPr lang="ru-RU" smtClean="0"/>
              <a:pPr/>
              <a:t>40</a:t>
            </a:fld>
            <a:endParaRPr lang="ru-RU"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0"/>
          </p:nvPr>
        </p:nvSpPr>
        <p:spPr/>
        <p:txBody>
          <a:bodyPr/>
          <a:lstStyle/>
          <a:p>
            <a:fld id="{B509B3D5-84D3-4F81-830A-C1D934673EED}" type="slidenum">
              <a:rPr lang="ru-RU" smtClean="0"/>
              <a:pPr/>
              <a:t>41</a:t>
            </a:fld>
            <a:endParaRPr lang="ru-RU"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0"/>
          </p:nvPr>
        </p:nvSpPr>
        <p:spPr/>
        <p:txBody>
          <a:bodyPr/>
          <a:lstStyle/>
          <a:p>
            <a:fld id="{B509B3D5-84D3-4F81-830A-C1D934673EED}" type="slidenum">
              <a:rPr lang="ru-RU" smtClean="0"/>
              <a:pPr/>
              <a:t>42</a:t>
            </a:fld>
            <a:endParaRPr lang="ru-RU"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0"/>
          </p:nvPr>
        </p:nvSpPr>
        <p:spPr/>
        <p:txBody>
          <a:bodyPr/>
          <a:lstStyle/>
          <a:p>
            <a:fld id="{B509B3D5-84D3-4F81-830A-C1D934673EED}" type="slidenum">
              <a:rPr lang="ru-RU" smtClean="0"/>
              <a:pPr/>
              <a:t>43</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F3C6E86-0FCD-4611-B4F1-2E418834F783}" type="slidenum">
              <a:rPr lang="ru-RU" smtClean="0"/>
              <a:pPr/>
              <a:t>18</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Высокое качество русских кораблей признавалось многими зарубежными мастерами-кораблестроителями и моряками. Так, один из современников английский адмирал Поррис писал: "Русские корабли во всех отношениях равны наилучшим кораблям этого типа, какие имеются в нашей стране, и притом более изрядно закончены". </a:t>
            </a:r>
          </a:p>
          <a:p>
            <a:r>
              <a:rPr lang="ru-RU" sz="1200" kern="1200" dirty="0" smtClean="0">
                <a:solidFill>
                  <a:schemeClr val="tx1"/>
                </a:solidFill>
                <a:latin typeface="+mn-lt"/>
                <a:ea typeface="+mn-ea"/>
                <a:cs typeface="+mn-cs"/>
              </a:rPr>
              <a:t>Успехи отечественных корабельных дел мастеров были весьма значительны: уже к 1714 г. в состав Балтийского флота вошло 27 линейных 42-74-пушечных кораблей. 9 фрегатов с 18-32 пушками, 177 скампавей и бригантин. 22 вспомогательных судна. Общее число пушек на кораблях достигло 1060. </a:t>
            </a:r>
            <a:endParaRPr lang="ru-RU" dirty="0"/>
          </a:p>
        </p:txBody>
      </p:sp>
      <p:sp>
        <p:nvSpPr>
          <p:cNvPr id="4" name="Номер слайда 3"/>
          <p:cNvSpPr>
            <a:spLocks noGrp="1"/>
          </p:cNvSpPr>
          <p:nvPr>
            <p:ph type="sldNum" sz="quarter" idx="10"/>
          </p:nvPr>
        </p:nvSpPr>
        <p:spPr/>
        <p:txBody>
          <a:bodyPr/>
          <a:lstStyle/>
          <a:p>
            <a:fld id="{B509B3D5-84D3-4F81-830A-C1D934673EED}" type="slidenum">
              <a:rPr lang="ru-RU" smtClean="0"/>
              <a:pPr/>
              <a:t>19</a:t>
            </a:fld>
            <a:endParaRPr 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F3C6E86-0FCD-4611-B4F1-2E418834F783}" type="slidenum">
              <a:rPr lang="ru-RU" smtClean="0"/>
              <a:pPr/>
              <a:t>20</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509B3D5-84D3-4F81-830A-C1D934673EED}" type="slidenum">
              <a:rPr lang="ru-RU" smtClean="0"/>
              <a:pPr/>
              <a:t>22</a:t>
            </a:fld>
            <a:endParaRPr lang="ru-R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Чтобы представить грандиозность свершений Петра Великого, достаточно отметить, что за время его правления на российских верфях было построено более 1000 кораблей, не считая мелких судов. Численность команд на всех кораблях доходила до 26 тыс. человек. Интересно отметить, что имеются архивные свидетельства, относящиеся ко времени правления Петра I, о постройке крестьянином Ефимом Никоновым "потаенного судна" - прообраза подводной лодки. В общем на кораблестроение и содержание флота Петром I было израсходовано около 1 млн. 200 тыс. рублей. Так, волею Петра I в первые два десятилетия ХVШ в. Россия вошла в число великих морских держав мира. </a:t>
            </a:r>
            <a:r>
              <a:rPr lang="ru-RU" dirty="0" smtClean="0"/>
              <a:t>На заре отечественного государственного кораблестроения для действий в Балтийском и Азовском морях Петру пришлось решать проблему создания судов смешанного плавания, т.е. таких, которые могли бы действовать как на реках, так и на море. Другим морским державам такие суда военного назначения не требовались.</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Сложность задачи заключалась в том, что плавание по мелководным рекам требовало малой осадки судна при сравнительно большой его ширине. Такие размерения кораблей при плавании в море приводили к резкой качке, снижающей эффективность использования оружия, ухудшали физическое состояние команды и десанта. К тому же для деревянных судов сложной являлась проблема обеспечения продольной прочности корпуса. В целом нужно было находить "добрую пропорцию" между желанием получить хорошие ходовые качества, увеличивая длину судна, и иметь достаточную продольную прочность. Петр избрал отношение длины к ширине равным 3:1, что гарантировало прочность и остойчивость кораблей при некотором уменьшении скорости.</a:t>
            </a:r>
          </a:p>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B509B3D5-84D3-4F81-830A-C1D934673EED}" type="slidenum">
              <a:rPr lang="ru-RU" smtClean="0"/>
              <a:pPr/>
              <a:t>23</a:t>
            </a:fld>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r>
              <a:rPr lang="ru-RU" sz="1200" kern="1200" dirty="0" smtClean="0">
                <a:solidFill>
                  <a:schemeClr val="tx1"/>
                </a:solidFill>
                <a:latin typeface="+mn-lt"/>
                <a:ea typeface="+mn-ea"/>
                <a:cs typeface="+mn-cs"/>
              </a:rPr>
              <a:t>Медленное экономическое и промышленное развитие России в первой половине XIX века стали причиной её отставания от Европы в области пароходостроения. К началу Крымской войны в 1853 году Россия имела Черноморский и Балтийский флоты, Архангельскую, Каспийскую и Сибирскую флотилии — общей численностью в 40 линейных кораблей, 15 фрегатов, 24 корвета и брига, 16 </a:t>
            </a:r>
            <a:r>
              <a:rPr lang="ru-RU" sz="1200" kern="1200" dirty="0" err="1" smtClean="0">
                <a:solidFill>
                  <a:schemeClr val="tx1"/>
                </a:solidFill>
                <a:latin typeface="+mn-lt"/>
                <a:ea typeface="+mn-ea"/>
                <a:cs typeface="+mn-cs"/>
              </a:rPr>
              <a:t>пароходофрегатов</a:t>
            </a:r>
            <a:r>
              <a:rPr lang="ru-RU" sz="1200" kern="1200" dirty="0" smtClean="0">
                <a:solidFill>
                  <a:schemeClr val="tx1"/>
                </a:solidFill>
                <a:latin typeface="+mn-lt"/>
                <a:ea typeface="+mn-ea"/>
                <a:cs typeface="+mn-cs"/>
              </a:rPr>
              <a:t> и т.д.</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Общее число личного состава флота составляло 91 000 человек. Крепостное право имело очень неблагоприятное влияние на развитие Военно-Морского Флота — особенно на Балтийском флоте, который был известен за особенно жестокую муштру.</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Благодаря адмиралам Михаилу Лазареву, Павлу Нахимову, Владимиру Корнилову и Владимиру Истомину матросы Черноморского флота были хорошо обучены искусству военно-морского дела и морским традициям, поддерживающимся со времен адмирала Ушакова.</a:t>
            </a:r>
          </a:p>
          <a:p>
            <a:r>
              <a:rPr lang="ru-RU" sz="1200" kern="1200" dirty="0" smtClean="0">
                <a:solidFill>
                  <a:schemeClr val="tx1"/>
                </a:solidFill>
                <a:latin typeface="+mn-lt"/>
                <a:ea typeface="+mn-ea"/>
                <a:cs typeface="+mn-cs"/>
              </a:rPr>
              <a:t> </a:t>
            </a:r>
          </a:p>
          <a:p>
            <a:r>
              <a:rPr lang="ru-RU" sz="1200" kern="1200" dirty="0" err="1" smtClean="0">
                <a:solidFill>
                  <a:schemeClr val="tx1"/>
                </a:solidFill>
                <a:latin typeface="+mn-lt"/>
                <a:ea typeface="+mn-ea"/>
                <a:cs typeface="+mn-cs"/>
              </a:rPr>
              <a:t>Синопское</a:t>
            </a:r>
            <a:r>
              <a:rPr lang="ru-RU" sz="1200" kern="1200" dirty="0" smtClean="0">
                <a:solidFill>
                  <a:schemeClr val="tx1"/>
                </a:solidFill>
                <a:latin typeface="+mn-lt"/>
                <a:ea typeface="+mn-ea"/>
                <a:cs typeface="+mn-cs"/>
              </a:rPr>
              <a:t> сражение 1853 года продемонстрировало отвагу, героизм и великолепную боевую выучку моряков-черноморцев и тактическое искусство Нахимова. Во время осады Севастополя в 1854—1855 годах русские моряки показали пример как можно использовать все возможные средства для защиты их города на море и суше. По результатам Парижского мирного договора 1856 года Россия лишилась права иметь военный флот на Чёрном море. В 1860-х годах устаревший парусный флот Российской империи потерял своё значение и был заменен на паровой.</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После окончания Крымской войны Россия занялась строительством паровых боевых судов: первого поколения броненосцев, мониторов и плавучих батарей. Эти корабли оснащались тяжёлой артиллерией и толстой бронёй, однако были ненадёжны в открытом море, медлительны и не могли совершать дальние морские походы. В 1861 году был спущен на воду первый боевой корабль со стальной бронёй — канонерская лодка «Опыт». В 1869 году был заложен первый броненосец, предназначенный для плавания в открытом море — «Пётр Великий» . </a:t>
            </a:r>
            <a:endParaRPr lang="ru-RU" dirty="0"/>
          </a:p>
        </p:txBody>
      </p:sp>
      <p:sp>
        <p:nvSpPr>
          <p:cNvPr id="4" name="Номер слайда 3"/>
          <p:cNvSpPr>
            <a:spLocks noGrp="1"/>
          </p:cNvSpPr>
          <p:nvPr>
            <p:ph type="sldNum" sz="quarter" idx="10"/>
          </p:nvPr>
        </p:nvSpPr>
        <p:spPr/>
        <p:txBody>
          <a:bodyPr/>
          <a:lstStyle/>
          <a:p>
            <a:fld id="{EF3C6E86-0FCD-4611-B4F1-2E418834F783}" type="slidenum">
              <a:rPr lang="ru-RU" smtClean="0"/>
              <a:pPr/>
              <a:t>29</a:t>
            </a:fld>
            <a:endParaRPr lang="ru-R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Военно-морской флот Российской империи продолжал расширяться в конце XIX века, особенно во время царствования императора Николая II, весьма симпатизировавшего доктрине американского военно-морского теоретика адмирала Альфреда </a:t>
            </a:r>
            <a:r>
              <a:rPr lang="ru-RU" dirty="0" err="1" smtClean="0"/>
              <a:t>Мэхэна</a:t>
            </a:r>
            <a:r>
              <a:rPr lang="ru-RU" dirty="0" smtClean="0"/>
              <a:t>. Несмотря на то, что русская промышленность развивалась высокими темпами, она не могла полностью удовлетворить постоянно растущие потребности флота, и некоторые боевые корабли были заказаны во Франции, Германии, США и Дании. Французские военные инженеры-судостроители оказали наибольшее влияние на конструкции российских кораблей.</a:t>
            </a:r>
          </a:p>
          <a:p>
            <a:r>
              <a:rPr lang="ru-RU" dirty="0" smtClean="0"/>
              <a:t>Во время гражданской войны в США Россия направила в атлантические и тихоокеанские порты северян две крейсерские эскадры. Эта экспедиция стала показательным примером того, как сравнительно малыми силами можно добиваться крупных политических успехов. Результатом присутствия всего одиннадцати небольших военных кораблей в районах оживлённого торгового судоходства оказалось то, что крупные европейские державы (Англия, Франция и Австрия) отказались от конфронтации с Россией, побеждённой ими же всего 7 лет назад.</a:t>
            </a:r>
          </a:p>
          <a:p>
            <a:r>
              <a:rPr lang="ru-RU" dirty="0" smtClean="0"/>
              <a:t>Сознавая военно-техническое отставание флота, Морское министерство сделало закупки за границей основным способом его форсированного преодоления. Существовала и практика закупки головного корабля за границей и последующей лицензионной постройки серии по нему на своих верфях (иногда в ущерб развитию собственной судостроительной конструкторской школы).</a:t>
            </a:r>
          </a:p>
          <a:p>
            <a:endParaRPr lang="ru-RU" dirty="0"/>
          </a:p>
        </p:txBody>
      </p:sp>
      <p:sp>
        <p:nvSpPr>
          <p:cNvPr id="4" name="Номер слайда 3"/>
          <p:cNvSpPr>
            <a:spLocks noGrp="1"/>
          </p:cNvSpPr>
          <p:nvPr>
            <p:ph type="sldNum" sz="quarter" idx="10"/>
          </p:nvPr>
        </p:nvSpPr>
        <p:spPr/>
        <p:txBody>
          <a:bodyPr/>
          <a:lstStyle/>
          <a:p>
            <a:fld id="{EF3C6E86-0FCD-4611-B4F1-2E418834F783}" type="slidenum">
              <a:rPr lang="ru-RU" smtClean="0"/>
              <a:pPr/>
              <a:t>30</a:t>
            </a:fld>
            <a:endParaRPr lang="ru-R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55000" lnSpcReduction="20000"/>
          </a:bodyPr>
          <a:lstStyle/>
          <a:p>
            <a:r>
              <a:rPr lang="ru-RU" dirty="0" smtClean="0"/>
              <a:t>В ночь 8 февраля 1904 года японский флот под командой адмирала </a:t>
            </a:r>
            <a:r>
              <a:rPr lang="ru-RU" dirty="0" err="1" smtClean="0"/>
              <a:t>Хэйхатиро</a:t>
            </a:r>
            <a:r>
              <a:rPr lang="ru-RU" dirty="0" smtClean="0"/>
              <a:t> Того начал военные действия против Российской империи. В результате внезапной атаки на Порт-Артур два российских эскадренных броненосца были серьёзно повреждены торпедами. Эта атака развилась в полномасштабную битву следующим утром. Несколько попыток японского флота атаковать российские корабли провалились из-за огня береговой артиллерии и нежелания российского флота покинуть гавань для сражения в открытом море, особенно после гибели адмирала С. О. Макарова 13 апреля 1904 года.</a:t>
            </a:r>
          </a:p>
          <a:p>
            <a:r>
              <a:rPr lang="ru-RU" dirty="0" smtClean="0"/>
              <a:t>После неудачных атак на Порт-Артур японцы попытались закрыть к нему доступ — в ночь на 13—14 февраля они затопили несколько кораблей, груженных цементом, у входа в гавань. Как оказалось, эти корабли затонули слишком глубоко, чтобы помешать судоходству. Попытка блокады боевыми кораблями 3—4 мая также провалилась.</a:t>
            </a:r>
          </a:p>
          <a:p>
            <a:r>
              <a:rPr lang="ru-RU" dirty="0" smtClean="0"/>
              <a:t>В марте вице-адмирал Макаров принял под командование Первую Тихоокеанскую эскадру с целью снятия японской блокады Порт-Артура. К тому времени обе стороны начали широко использовать тактику минирования морских путей сообщения около портов. Первый раз в истории мины пользовались нападающей стороной — до этого мины использовались только в оборонительных целях для закрытия доступа в гавань вражеским кораблям.</a:t>
            </a:r>
          </a:p>
          <a:p>
            <a:r>
              <a:rPr lang="ru-RU" dirty="0" smtClean="0"/>
              <a:t>Японская тактика применения мин была довольно эффективной и существенно ограничила маневренность русских кораблей. 13 апреля 1904 года два российских броненосца — флагман «Петропавловск» и «Победа» — подорвались на минах на выходе из гавани. В течение минуты «Петропавловск» затонул, «Победа» вернулась в Порт-Артур для ремонта. С. О. Макаров погиб на «Петропавловске» вместе с </a:t>
            </a:r>
            <a:r>
              <a:rPr lang="ru-RU" dirty="0" err="1" smtClean="0"/>
              <a:t>бо́льшей</a:t>
            </a:r>
            <a:r>
              <a:rPr lang="ru-RU" dirty="0" smtClean="0"/>
              <a:t> частью экипажа и художником-баталистом В. В. Верещагиным.</a:t>
            </a:r>
          </a:p>
          <a:p>
            <a:r>
              <a:rPr lang="ru-RU" dirty="0" smtClean="0"/>
              <a:t>Обстрел Порт-Артура</a:t>
            </a:r>
          </a:p>
          <a:p>
            <a:r>
              <a:rPr lang="ru-RU" dirty="0" smtClean="0"/>
              <a:t>Вскоре русские переняли японскую тактику минирования и стали использовать её в атакующих целях. 15 мая 1904 года два японских броненосца «</a:t>
            </a:r>
            <a:r>
              <a:rPr lang="ru-RU" dirty="0" err="1" smtClean="0"/>
              <a:t>Ясима</a:t>
            </a:r>
            <a:r>
              <a:rPr lang="ru-RU" dirty="0" smtClean="0"/>
              <a:t>» и «</a:t>
            </a:r>
            <a:r>
              <a:rPr lang="ru-RU" dirty="0" err="1" smtClean="0"/>
              <a:t>Хацусэ</a:t>
            </a:r>
            <a:r>
              <a:rPr lang="ru-RU" dirty="0" smtClean="0"/>
              <a:t>» наткнулись на свежее минное поле и подорвались по крайней мере на двух минах каждый. «</a:t>
            </a:r>
            <a:r>
              <a:rPr lang="ru-RU" dirty="0" err="1" smtClean="0"/>
              <a:t>Хацусэ</a:t>
            </a:r>
            <a:r>
              <a:rPr lang="ru-RU" dirty="0" smtClean="0"/>
              <a:t>» затонул в течение всего нескольких минут с 450 матросами на борту, «</a:t>
            </a:r>
            <a:r>
              <a:rPr lang="ru-RU" dirty="0" err="1" smtClean="0"/>
              <a:t>Ясима</a:t>
            </a:r>
            <a:r>
              <a:rPr lang="ru-RU" dirty="0" smtClean="0"/>
              <a:t>» пошёл на дно в течение нескольких часов во время буксировки в порт.</a:t>
            </a:r>
          </a:p>
          <a:p>
            <a:r>
              <a:rPr lang="ru-RU" dirty="0" smtClean="0"/>
              <a:t>Российский флот под командованием контр-адмирала </a:t>
            </a:r>
            <a:r>
              <a:rPr lang="ru-RU" dirty="0" err="1" smtClean="0"/>
              <a:t>Витгефта</a:t>
            </a:r>
            <a:r>
              <a:rPr lang="ru-RU" dirty="0" smtClean="0"/>
              <a:t> сделал попытку прорвать блокаду и уйти во Владивосток, однако был перехвачен и понёс тяжёлые потери в Жёлтом море. Остатки российской эскадры в Порт-Артуре были постепенно затоплены огнём осаждающей Порт-Артур японской артиллерии. Попытки прорвать блокаду Порт-Артура с суши также не удались и после сражения при </a:t>
            </a:r>
            <a:r>
              <a:rPr lang="ru-RU" dirty="0" err="1" smtClean="0"/>
              <a:t>Ляояне</a:t>
            </a:r>
            <a:r>
              <a:rPr lang="ru-RU" dirty="0" smtClean="0"/>
              <a:t> в конце августа русские силы отступили к </a:t>
            </a:r>
            <a:r>
              <a:rPr lang="ru-RU" dirty="0" err="1" smtClean="0"/>
              <a:t>Мукдену</a:t>
            </a:r>
            <a:r>
              <a:rPr lang="ru-RU" dirty="0" smtClean="0"/>
              <a:t> (</a:t>
            </a:r>
            <a:r>
              <a:rPr lang="ru-RU" dirty="0" err="1" smtClean="0"/>
              <a:t>Шэньян</a:t>
            </a:r>
            <a:r>
              <a:rPr lang="ru-RU" dirty="0" smtClean="0"/>
              <a:t>). Порт-Артур, обороняемый в том числе и отрядами моряков, сформированных из экипажей затопленных кораблей, пал 2 января 1905 года после нескольких кровопролитных штурмов.</a:t>
            </a:r>
          </a:p>
          <a:p>
            <a:r>
              <a:rPr lang="ru-RU" dirty="0" smtClean="0"/>
              <a:t>Российское командование послало эскадру Балтийского флота под командой адмирала З. П. Рожественского в помощь осаждённому Порт-Артуру вокруг мыса Доброй Надежды через Атлантический, Индийский и Тихий океаны. 21 октября 1904 года они едва не спровоцировали войну с Великобританией (союзник Японии, но нейтральное государство во время этой войны) во время </a:t>
            </a:r>
            <a:r>
              <a:rPr lang="ru-RU" dirty="0" err="1" smtClean="0"/>
              <a:t>Гулльского</a:t>
            </a:r>
            <a:r>
              <a:rPr lang="ru-RU" dirty="0" smtClean="0"/>
              <a:t> инцидента, когда российский флот обстрелял британские рыболовные суда, приняв их за японские миноносцы.</a:t>
            </a:r>
          </a:p>
          <a:p>
            <a:r>
              <a:rPr lang="ru-RU" dirty="0" smtClean="0"/>
              <a:t>Продолжительность плавания эскадры Балтийского флота дала адмиралу Того достаточное время, чтобы подготовиться к встрече ещё до того, как эскадра имела бы возможность дойти до российских военно-морских баз на Дальнем Востоке. Эскадра Балтийского флота была встречена японскими силами в Корейском проливе около острова Цусима. В результате </a:t>
            </a:r>
            <a:r>
              <a:rPr lang="ru-RU" dirty="0" err="1" smtClean="0"/>
              <a:t>Цусимского</a:t>
            </a:r>
            <a:r>
              <a:rPr lang="ru-RU" dirty="0" smtClean="0"/>
              <a:t> сражения 27—28 мая 1905 года, более подготовленная японская эскадра, превосходящая российскую эскадру количественно и качественно (в скорости, скорострельности и дальнобойности артиллерии), вывела из строя главные корабли русской эскадры. Вторая Тихоокеанская эскадра была полностью разгромлена — практически все боевые корабли погибли или были затоплены экипажами, остальные под командованием контр-адмирала Небогатова сдались, и лишь единицы ушли или в нейтральные порты или во Владивосток.</a:t>
            </a:r>
          </a:p>
          <a:p>
            <a:endParaRPr lang="ru-RU" dirty="0"/>
          </a:p>
        </p:txBody>
      </p:sp>
      <p:sp>
        <p:nvSpPr>
          <p:cNvPr id="4" name="Номер слайда 3"/>
          <p:cNvSpPr>
            <a:spLocks noGrp="1"/>
          </p:cNvSpPr>
          <p:nvPr>
            <p:ph type="sldNum" sz="quarter" idx="10"/>
          </p:nvPr>
        </p:nvSpPr>
        <p:spPr/>
        <p:txBody>
          <a:bodyPr/>
          <a:lstStyle/>
          <a:p>
            <a:fld id="{EF3C6E86-0FCD-4611-B4F1-2E418834F783}" type="slidenum">
              <a:rPr lang="ru-RU" smtClean="0"/>
              <a:pPr/>
              <a:t>31</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29.11.2021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transition>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29.11.2021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transition>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29.11.2021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transition>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29.11.2021</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760754563"/>
      </p:ext>
    </p:extLst>
  </p:cSld>
  <p:clrMapOvr>
    <a:masterClrMapping/>
  </p:clrMapOvr>
  <p:transition>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29.11.2021</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287076483"/>
      </p:ext>
    </p:extLst>
  </p:cSld>
  <p:clrMapOvr>
    <a:masterClrMapping/>
  </p:clrMapOvr>
  <p:transition>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29.11.2021</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027973006"/>
      </p:ext>
    </p:extLst>
  </p:cSld>
  <p:clrMapOvr>
    <a:masterClrMapping/>
  </p:clrMapOvr>
  <p:transition>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29.11.2021</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78109728"/>
      </p:ext>
    </p:extLst>
  </p:cSld>
  <p:clrMapOvr>
    <a:masterClrMapping/>
  </p:clrMapOvr>
  <p:transition>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29.11.2021</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13553049"/>
      </p:ext>
    </p:extLst>
  </p:cSld>
  <p:clrMapOvr>
    <a:masterClrMapping/>
  </p:clrMapOvr>
  <p:transition>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29.11.2021</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089662511"/>
      </p:ext>
    </p:extLst>
  </p:cSld>
  <p:clrMapOvr>
    <a:masterClrMapping/>
  </p:clrMapOvr>
  <p:transition>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29.11.2021</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355955686"/>
      </p:ext>
    </p:extLst>
  </p:cSld>
  <p:clrMapOvr>
    <a:masterClrMapping/>
  </p:clrMapOvr>
  <p:transition>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29.11.2021</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27612934"/>
      </p:ext>
    </p:extLst>
  </p:cSld>
  <p:clrMapOvr>
    <a:masterClrMapping/>
  </p:clrMapOvr>
  <p:transition>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29.11.2021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transition>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29.11.2021</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385538649"/>
      </p:ext>
    </p:extLst>
  </p:cSld>
  <p:clrMapOvr>
    <a:masterClrMapping/>
  </p:clrMapOvr>
  <p:transition>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29.11.2021</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786084922"/>
      </p:ext>
    </p:extLst>
  </p:cSld>
  <p:clrMapOvr>
    <a:masterClrMapping/>
  </p:clrMapOvr>
  <p:transition>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29.11.2021</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965855482"/>
      </p:ext>
    </p:extLst>
  </p:cSld>
  <p:clrMapOvr>
    <a:masterClrMapping/>
  </p:clrMapOvr>
  <p:transition>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29.11.2021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transition>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29.11.2021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transition>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29.11.2021</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transition>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29.11.2021</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transition>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29.11.2021</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transition>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29.11.2021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transition>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29.11.2021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transition>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29.11.2021</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solidFill>
                  <a:prstClr val="black">
                    <a:tint val="75000"/>
                  </a:prstClr>
                </a:solidFill>
              </a:rPr>
              <a:pPr/>
              <a:t>29.11.2021</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0846035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hyperlink" Target="https://histrf.ru/biblioteka/b/vielikoie-posolstvo-pietra-piervogho-ot-turok-k-shviedam" TargetMode="External"/><Relationship Id="rId2" Type="http://schemas.openxmlformats.org/officeDocument/2006/relationships/hyperlink" Target="https://histrf.ru/biblioteka/b/piervaia-russkaia-voienno-morskaia-baza" TargetMode="Externa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hyperlink" Target="https://ru.wikipedia.org/wiki/%D0%A7%D1%91%D1%80%D0%BD%D0%BE%D0%B5_%D0%BC%D0%BE%D1%80%D0%B5" TargetMode="External"/><Relationship Id="rId2" Type="http://schemas.openxmlformats.org/officeDocument/2006/relationships/hyperlink" Target="https://ru.wikipedia.org/wiki/%D0%A0%D1%83%D1%81%D1%81%D0%BA%D0%BE-%D1%82%D1%83%D1%80%D0%B5%D1%86%D0%BA%D0%B8%D0%B5_%D0%B2%D0%BE%D0%B9%D0%BD%D1%8B" TargetMode="External"/><Relationship Id="rId1" Type="http://schemas.openxmlformats.org/officeDocument/2006/relationships/slideLayout" Target="../slideLayouts/slideLayout18.xml"/><Relationship Id="rId5" Type="http://schemas.openxmlformats.org/officeDocument/2006/relationships/image" Target="../media/image31.jpeg"/><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microsoft.com/office/2007/relationships/hdphoto" Target="../media/hdphoto4.wdp"/></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39.jpeg"/></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43.jpeg"/></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54.jpeg"/><Relationship Id="rId3" Type="http://schemas.microsoft.com/office/2007/relationships/hdphoto" Target="../media/hdphoto5.wdp"/><Relationship Id="rId7" Type="http://schemas.openxmlformats.org/officeDocument/2006/relationships/image" Target="../media/image51.jpeg"/><Relationship Id="rId12" Type="http://schemas.microsoft.com/office/2007/relationships/hdphoto" Target="../media/hdphoto9.wdp"/><Relationship Id="rId2" Type="http://schemas.openxmlformats.org/officeDocument/2006/relationships/image" Target="../media/image48.jpeg"/><Relationship Id="rId1" Type="http://schemas.openxmlformats.org/officeDocument/2006/relationships/slideLayout" Target="../slideLayouts/slideLayout18.xml"/><Relationship Id="rId6" Type="http://schemas.openxmlformats.org/officeDocument/2006/relationships/image" Target="../media/image50.jpeg"/><Relationship Id="rId11" Type="http://schemas.openxmlformats.org/officeDocument/2006/relationships/image" Target="../media/image53.jpeg"/><Relationship Id="rId5" Type="http://schemas.microsoft.com/office/2007/relationships/hdphoto" Target="../media/hdphoto6.wdp"/><Relationship Id="rId10" Type="http://schemas.microsoft.com/office/2007/relationships/hdphoto" Target="../media/hdphoto8.wdp"/><Relationship Id="rId4" Type="http://schemas.openxmlformats.org/officeDocument/2006/relationships/image" Target="../media/image49.jpeg"/><Relationship Id="rId9" Type="http://schemas.openxmlformats.org/officeDocument/2006/relationships/image" Target="../media/image52.jpeg"/><Relationship Id="rId14" Type="http://schemas.microsoft.com/office/2007/relationships/hdphoto" Target="../media/hdphoto10.wdp"/></Relationships>
</file>

<file path=ppt/slides/_rels/slide3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8.xml"/><Relationship Id="rId4" Type="http://schemas.openxmlformats.org/officeDocument/2006/relationships/image" Target="../media/image57.jpeg"/></Relationships>
</file>

<file path=ppt/slides/_rels/slide3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microsoft.com/office/2007/relationships/hdphoto" Target="../media/hdphoto11.wdp"/></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60.jpeg"/></Relationships>
</file>

<file path=ppt/slides/_rels/slide41.xml.rels><?xml version="1.0" encoding="UTF-8" standalone="yes"?>
<Relationships xmlns="http://schemas.openxmlformats.org/package/2006/relationships"><Relationship Id="rId8" Type="http://schemas.microsoft.com/office/2007/relationships/hdphoto" Target="../media/hdphoto14.wdp"/><Relationship Id="rId3" Type="http://schemas.openxmlformats.org/officeDocument/2006/relationships/image" Target="../media/image61.jpeg"/><Relationship Id="rId7" Type="http://schemas.openxmlformats.org/officeDocument/2006/relationships/image" Target="../media/image63.jpe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microsoft.com/office/2007/relationships/hdphoto" Target="../media/hdphoto13.wdp"/><Relationship Id="rId5" Type="http://schemas.openxmlformats.org/officeDocument/2006/relationships/image" Target="../media/image62.jpeg"/><Relationship Id="rId10" Type="http://schemas.microsoft.com/office/2007/relationships/hdphoto" Target="../media/hdphoto15.wdp"/><Relationship Id="rId4" Type="http://schemas.microsoft.com/office/2007/relationships/hdphoto" Target="../media/hdphoto12.wdp"/><Relationship Id="rId9" Type="http://schemas.openxmlformats.org/officeDocument/2006/relationships/image" Target="../media/image64.jpeg"/></Relationships>
</file>

<file path=ppt/slides/_rels/slide4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microsoft.com/office/2007/relationships/hdphoto" Target="../media/hdphoto16.wdp"/></Relationships>
</file>

<file path=ppt/slides/_rels/slide4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microsoft.com/office/2007/relationships/hdphoto" Target="../media/hdphoto17.wdp"/><Relationship Id="rId4" Type="http://schemas.openxmlformats.org/officeDocument/2006/relationships/image" Target="../media/image67.jpe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55041" y="1041008"/>
            <a:ext cx="7772400" cy="1470025"/>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ru-RU" b="1" dirty="0" smtClean="0">
                <a:ln w="11430"/>
                <a:solidFill>
                  <a:srgbClr val="CC3300"/>
                </a:solidFill>
                <a:effectLst>
                  <a:outerShdw blurRad="80000" dist="40000" dir="5040000" algn="tl">
                    <a:srgbClr val="000000">
                      <a:alpha val="30000"/>
                    </a:srgbClr>
                  </a:outerShdw>
                </a:effectLst>
              </a:rPr>
              <a:t>История флота России</a:t>
            </a:r>
            <a:endParaRPr lang="ru-RU" b="1" dirty="0">
              <a:ln w="11430"/>
              <a:solidFill>
                <a:srgbClr val="CC3300"/>
              </a:solidFill>
              <a:effectLst>
                <a:outerShdw blurRad="80000" dist="40000" dir="5040000" algn="tl">
                  <a:srgbClr val="000000">
                    <a:alpha val="30000"/>
                  </a:srgbClr>
                </a:outerShdw>
              </a:effectLst>
            </a:endParaRPr>
          </a:p>
        </p:txBody>
      </p:sp>
      <p:sp>
        <p:nvSpPr>
          <p:cNvPr id="3" name="Подзаголовок 2"/>
          <p:cNvSpPr>
            <a:spLocks noGrp="1"/>
          </p:cNvSpPr>
          <p:nvPr>
            <p:ph type="subTitle" idx="1"/>
          </p:nvPr>
        </p:nvSpPr>
        <p:spPr>
          <a:xfrm>
            <a:off x="899592" y="3573016"/>
            <a:ext cx="3384376" cy="2736304"/>
          </a:xfrm>
        </p:spPr>
        <p:txBody>
          <a:bodyPr>
            <a:noAutofit/>
          </a:bodyPr>
          <a:lstStyle/>
          <a:p>
            <a:r>
              <a:rPr lang="ru-RU" sz="1800" dirty="0">
                <a:solidFill>
                  <a:srgbClr val="FF0000"/>
                </a:solidFill>
              </a:rPr>
              <a:t>«У моряка нет ни трудного</a:t>
            </a:r>
          </a:p>
          <a:p>
            <a:r>
              <a:rPr lang="ru-RU" sz="1800" dirty="0">
                <a:solidFill>
                  <a:srgbClr val="FF0000"/>
                </a:solidFill>
              </a:rPr>
              <a:t>пути,</a:t>
            </a:r>
          </a:p>
          <a:p>
            <a:endParaRPr lang="ru-RU" sz="1800" dirty="0">
              <a:solidFill>
                <a:srgbClr val="FF0000"/>
              </a:solidFill>
            </a:endParaRPr>
          </a:p>
          <a:p>
            <a:r>
              <a:rPr lang="ru-RU" sz="1800" dirty="0">
                <a:solidFill>
                  <a:srgbClr val="FF0000"/>
                </a:solidFill>
              </a:rPr>
              <a:t>ни легкого пути,</a:t>
            </a:r>
          </a:p>
          <a:p>
            <a:endParaRPr lang="ru-RU" sz="1800" dirty="0">
              <a:solidFill>
                <a:srgbClr val="FF0000"/>
              </a:solidFill>
            </a:endParaRPr>
          </a:p>
          <a:p>
            <a:r>
              <a:rPr lang="ru-RU" sz="1800" dirty="0">
                <a:solidFill>
                  <a:srgbClr val="FF0000"/>
                </a:solidFill>
              </a:rPr>
              <a:t>есть один славный путь»</a:t>
            </a:r>
          </a:p>
          <a:p>
            <a:endParaRPr lang="ru-RU" sz="1800" dirty="0">
              <a:solidFill>
                <a:srgbClr val="FF0000"/>
              </a:solidFill>
            </a:endParaRPr>
          </a:p>
          <a:p>
            <a:r>
              <a:rPr lang="ru-RU" sz="1800" dirty="0">
                <a:solidFill>
                  <a:srgbClr val="FF0000"/>
                </a:solidFill>
              </a:rPr>
              <a:t>Ф.Ф. Ушаков</a:t>
            </a:r>
          </a:p>
          <a:p>
            <a:pPr algn="l"/>
            <a:endParaRPr lang="ru-RU" sz="2800" b="1" dirty="0">
              <a:ln w="1905"/>
              <a:solidFill>
                <a:srgbClr val="002060"/>
              </a:solidFill>
              <a:effectLst>
                <a:innerShdw blurRad="69850" dist="43180" dir="5400000">
                  <a:srgbClr val="000000">
                    <a:alpha val="65000"/>
                  </a:srgbClr>
                </a:innerShdw>
              </a:effectLst>
            </a:endParaRPr>
          </a:p>
        </p:txBody>
      </p:sp>
      <p:pic>
        <p:nvPicPr>
          <p:cNvPr id="4" name="Рисунок 3"/>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Effect>
                      <a14:colorTemperature colorTemp="8800"/>
                    </a14:imgEffect>
                  </a14:imgLayer>
                </a14:imgProps>
              </a:ext>
              <a:ext uri="{28A0092B-C50C-407E-A947-70E740481C1C}">
                <a14:useLocalDpi xmlns:a14="http://schemas.microsoft.com/office/drawing/2010/main" val="0"/>
              </a:ext>
            </a:extLst>
          </a:blip>
          <a:stretch>
            <a:fillRect/>
          </a:stretch>
        </p:blipFill>
        <p:spPr>
          <a:xfrm>
            <a:off x="4643437" y="3000372"/>
            <a:ext cx="3240931" cy="2430698"/>
          </a:xfrm>
          <a:prstGeom prst="rect">
            <a:avLst/>
          </a:prstGeom>
          <a:effectLst>
            <a:softEdge rad="635000"/>
          </a:effectLst>
        </p:spPr>
      </p:pic>
      <p:sp>
        <p:nvSpPr>
          <p:cNvPr id="5" name="Подзаголовок 2"/>
          <p:cNvSpPr txBox="1">
            <a:spLocks/>
          </p:cNvSpPr>
          <p:nvPr/>
        </p:nvSpPr>
        <p:spPr>
          <a:xfrm>
            <a:off x="1259632" y="320928"/>
            <a:ext cx="7163219" cy="7200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ru-RU" sz="2400" b="1" dirty="0" smtClean="0">
              <a:ln w="1905"/>
              <a:solidFill>
                <a:srgbClr val="00206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429641883"/>
      </p:ext>
    </p:extLst>
  </p:cSld>
  <p:clrMapOvr>
    <a:masterClrMapping/>
  </p:clrMapOvr>
  <p:transition>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476673"/>
            <a:ext cx="7272808" cy="7429726"/>
          </a:xfrm>
          <a:prstGeom prst="rect">
            <a:avLst/>
          </a:prstGeom>
        </p:spPr>
        <p:txBody>
          <a:bodyPr wrap="square">
            <a:spAutoFit/>
          </a:bodyPr>
          <a:lstStyle/>
          <a:p>
            <a:pPr algn="ctr">
              <a:lnSpc>
                <a:spcPct val="80000"/>
              </a:lnSpc>
            </a:pPr>
            <a:r>
              <a:rPr lang="ru-RU" sz="3600" kern="10" dirty="0">
                <a:solidFill>
                  <a:srgbClr val="660033"/>
                </a:solidFill>
                <a:effectLst>
                  <a:outerShdw dist="45791" dir="2021404" algn="ctr" rotWithShape="0">
                    <a:srgbClr val="B2B2B2">
                      <a:alpha val="80000"/>
                    </a:srgbClr>
                  </a:outerShdw>
                </a:effectLst>
                <a:latin typeface="Monotype Corsiva"/>
              </a:rPr>
              <a:t>Ботик Петра </a:t>
            </a:r>
            <a:endParaRPr lang="ru-RU" sz="3600" kern="10" dirty="0" smtClean="0">
              <a:solidFill>
                <a:srgbClr val="660033"/>
              </a:solidFill>
              <a:effectLst>
                <a:outerShdw dist="45791" dir="2021404" algn="ctr" rotWithShape="0">
                  <a:srgbClr val="B2B2B2">
                    <a:alpha val="80000"/>
                  </a:srgbClr>
                </a:outerShdw>
              </a:effectLst>
              <a:latin typeface="Monotype Corsiva"/>
            </a:endParaRPr>
          </a:p>
          <a:p>
            <a:pPr algn="just">
              <a:lnSpc>
                <a:spcPct val="80000"/>
              </a:lnSpc>
            </a:pPr>
            <a:r>
              <a:rPr lang="ru-RU" sz="2000" b="1" dirty="0" smtClean="0">
                <a:latin typeface="Times New Roman" pitchFamily="18" charset="0"/>
              </a:rPr>
              <a:t>Ботик </a:t>
            </a:r>
            <a:r>
              <a:rPr lang="ru-RU" sz="2000" b="1" dirty="0">
                <a:latin typeface="Times New Roman" pitchFamily="18" charset="0"/>
              </a:rPr>
              <a:t>Петра I, названный "дедушкой русского флота", пожалуй, самая известная лодка в русской истории. Найденный Петром в сарае деда Никиты Ивановича Романова в Измайлове, ботик стал началом потешной флотилии, именно на </a:t>
            </a:r>
            <a:r>
              <a:rPr lang="ru-RU" sz="2000" b="1" dirty="0" smtClean="0">
                <a:latin typeface="Times New Roman" pitchFamily="18" charset="0"/>
              </a:rPr>
              <a:t>ботике </a:t>
            </a:r>
            <a:r>
              <a:rPr lang="ru-RU" sz="2000" b="1" dirty="0">
                <a:latin typeface="Times New Roman" pitchFamily="18" charset="0"/>
              </a:rPr>
              <a:t>юный Петр познавал основы морского дела. </a:t>
            </a:r>
          </a:p>
          <a:p>
            <a:pPr algn="ctr"/>
            <a:endParaRPr lang="ru-RU" sz="3600" kern="10" dirty="0" smtClean="0">
              <a:solidFill>
                <a:srgbClr val="660033"/>
              </a:solidFill>
              <a:effectLst>
                <a:outerShdw dist="45791" dir="2021404" algn="ctr" rotWithShape="0">
                  <a:srgbClr val="B2B2B2">
                    <a:alpha val="80000"/>
                  </a:srgbClr>
                </a:outerShdw>
              </a:effectLst>
              <a:latin typeface="Monotype Corsiva"/>
            </a:endParaRPr>
          </a:p>
          <a:p>
            <a:pPr algn="ctr"/>
            <a:endParaRPr lang="ru-RU" sz="3600" kern="10" dirty="0">
              <a:solidFill>
                <a:srgbClr val="660033"/>
              </a:solidFill>
              <a:effectLst>
                <a:outerShdw dist="45791" dir="2021404" algn="ctr" rotWithShape="0">
                  <a:srgbClr val="B2B2B2">
                    <a:alpha val="80000"/>
                  </a:srgbClr>
                </a:outerShdw>
              </a:effectLst>
              <a:latin typeface="Monotype Corsiva"/>
            </a:endParaRPr>
          </a:p>
          <a:p>
            <a:pPr algn="ctr"/>
            <a:endParaRPr lang="ru-RU" sz="3600" kern="10" dirty="0" smtClean="0">
              <a:solidFill>
                <a:srgbClr val="660033"/>
              </a:solidFill>
              <a:effectLst>
                <a:outerShdw dist="45791" dir="2021404" algn="ctr" rotWithShape="0">
                  <a:srgbClr val="B2B2B2">
                    <a:alpha val="80000"/>
                  </a:srgbClr>
                </a:outerShdw>
              </a:effectLst>
              <a:latin typeface="Monotype Corsiva"/>
            </a:endParaRPr>
          </a:p>
          <a:p>
            <a:pPr algn="ctr"/>
            <a:endParaRPr lang="ru-RU" sz="3600" kern="10" dirty="0">
              <a:solidFill>
                <a:srgbClr val="660033"/>
              </a:solidFill>
              <a:effectLst>
                <a:outerShdw dist="45791" dir="2021404" algn="ctr" rotWithShape="0">
                  <a:srgbClr val="B2B2B2">
                    <a:alpha val="80000"/>
                  </a:srgbClr>
                </a:outerShdw>
              </a:effectLst>
              <a:latin typeface="Monotype Corsiva"/>
            </a:endParaRPr>
          </a:p>
          <a:p>
            <a:pPr algn="ctr"/>
            <a:endParaRPr lang="ru-RU" sz="3600" kern="10" dirty="0" smtClean="0">
              <a:solidFill>
                <a:srgbClr val="660033"/>
              </a:solidFill>
              <a:effectLst>
                <a:outerShdw dist="45791" dir="2021404" algn="ctr" rotWithShape="0">
                  <a:srgbClr val="B2B2B2">
                    <a:alpha val="80000"/>
                  </a:srgbClr>
                </a:outerShdw>
              </a:effectLst>
              <a:latin typeface="Monotype Corsiva"/>
            </a:endParaRPr>
          </a:p>
          <a:p>
            <a:pPr algn="ctr"/>
            <a:endParaRPr lang="ru-RU" sz="2000" b="1" dirty="0" smtClean="0">
              <a:solidFill>
                <a:srgbClr val="1414B8"/>
              </a:solidFill>
            </a:endParaRPr>
          </a:p>
          <a:p>
            <a:pPr algn="ctr"/>
            <a:r>
              <a:rPr lang="ru-RU" sz="2000" b="1" dirty="0" smtClean="0">
                <a:solidFill>
                  <a:srgbClr val="1414B8"/>
                </a:solidFill>
              </a:rPr>
              <a:t>Франц </a:t>
            </a:r>
            <a:r>
              <a:rPr lang="ru-RU" sz="2000" b="1" dirty="0" err="1">
                <a:solidFill>
                  <a:srgbClr val="1414B8"/>
                </a:solidFill>
              </a:rPr>
              <a:t>Тимерман</a:t>
            </a:r>
            <a:r>
              <a:rPr lang="ru-RU" sz="2000" b="1" dirty="0">
                <a:solidFill>
                  <a:srgbClr val="1414B8"/>
                </a:solidFill>
              </a:rPr>
              <a:t> объясняет юному Петру Алексеевичу устройство ботика, найденного в одном из амбаров села Измайлово. </a:t>
            </a:r>
            <a:r>
              <a:rPr lang="en-US" sz="2000" b="1" dirty="0">
                <a:solidFill>
                  <a:srgbClr val="1414B8"/>
                </a:solidFill>
              </a:rPr>
              <a:t/>
            </a:r>
            <a:br>
              <a:rPr lang="en-US" sz="2000" b="1" dirty="0">
                <a:solidFill>
                  <a:srgbClr val="1414B8"/>
                </a:solidFill>
              </a:rPr>
            </a:br>
            <a:endParaRPr lang="ru-RU" sz="2000" kern="10" dirty="0" smtClean="0">
              <a:solidFill>
                <a:srgbClr val="660033"/>
              </a:solidFill>
              <a:effectLst>
                <a:outerShdw dist="45791" dir="2021404" algn="ctr" rotWithShape="0">
                  <a:srgbClr val="B2B2B2">
                    <a:alpha val="80000"/>
                  </a:srgbClr>
                </a:outerShdw>
              </a:effectLst>
            </a:endParaRPr>
          </a:p>
          <a:p>
            <a:pPr algn="ctr"/>
            <a:endParaRPr lang="ru-RU" sz="3600" kern="10" dirty="0">
              <a:solidFill>
                <a:srgbClr val="660033"/>
              </a:solidFill>
              <a:effectLst>
                <a:outerShdw dist="45791" dir="2021404" algn="ctr" rotWithShape="0">
                  <a:srgbClr val="B2B2B2">
                    <a:alpha val="80000"/>
                  </a:srgbClr>
                </a:outerShdw>
              </a:effectLst>
              <a:latin typeface="Monotype Corsiva"/>
            </a:endParaRPr>
          </a:p>
          <a:p>
            <a:pPr algn="ctr"/>
            <a:endParaRPr lang="ru-RU" sz="3600" kern="10" dirty="0">
              <a:solidFill>
                <a:srgbClr val="660033"/>
              </a:solidFill>
              <a:effectLst>
                <a:outerShdw dist="45791" dir="2021404" algn="ctr" rotWithShape="0">
                  <a:srgbClr val="B2B2B2">
                    <a:alpha val="80000"/>
                  </a:srgbClr>
                </a:outerShdw>
              </a:effectLst>
              <a:latin typeface="Monotype Corsiva"/>
            </a:endParaRPr>
          </a:p>
        </p:txBody>
      </p:sp>
      <p:pic>
        <p:nvPicPr>
          <p:cNvPr id="3" name="Picture 13"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036" y="2492374"/>
            <a:ext cx="4038600" cy="2722563"/>
          </a:xfrm>
          <a:prstGeom prst="rect">
            <a:avLst/>
          </a:prstGeom>
          <a:noFill/>
          <a:ln w="38100">
            <a:solidFill>
              <a:srgbClr val="1414B8"/>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318809"/>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476672"/>
            <a:ext cx="7344816" cy="1865126"/>
          </a:xfrm>
          <a:prstGeom prst="rect">
            <a:avLst/>
          </a:prstGeom>
        </p:spPr>
        <p:txBody>
          <a:bodyPr wrap="square">
            <a:spAutoFit/>
          </a:bodyPr>
          <a:lstStyle/>
          <a:p>
            <a:pPr algn="ctr">
              <a:lnSpc>
                <a:spcPct val="80000"/>
              </a:lnSpc>
              <a:buFont typeface="Wingdings" pitchFamily="2" charset="2"/>
              <a:buNone/>
            </a:pPr>
            <a:r>
              <a:rPr lang="ru-RU" b="1" dirty="0"/>
              <a:t>В годовщину </a:t>
            </a:r>
            <a:r>
              <a:rPr lang="ru-RU" b="1" dirty="0" err="1"/>
              <a:t>Ништадского</a:t>
            </a:r>
            <a:r>
              <a:rPr lang="ru-RU" b="1" dirty="0"/>
              <a:t> мира со Швецией (30 августа 1721 г.) по приказу Петра ботик был доставлен в новую столицу на берегах Балтики — Санкт-Петербург. </a:t>
            </a:r>
            <a:endParaRPr lang="en-US" b="1" dirty="0"/>
          </a:p>
          <a:p>
            <a:pPr algn="ctr">
              <a:lnSpc>
                <a:spcPct val="80000"/>
              </a:lnSpc>
              <a:buFont typeface="Wingdings" pitchFamily="2" charset="2"/>
              <a:buNone/>
            </a:pPr>
            <a:r>
              <a:rPr lang="ru-RU" b="1" dirty="0"/>
              <a:t>     Петр сам провел ботик перед всеми военными кораблями под грохот пушечного салюта</a:t>
            </a:r>
            <a:r>
              <a:rPr lang="ru-RU" b="1" dirty="0" smtClean="0"/>
              <a:t>.</a:t>
            </a:r>
          </a:p>
          <a:p>
            <a:pPr algn="ctr">
              <a:lnSpc>
                <a:spcPct val="80000"/>
              </a:lnSpc>
              <a:buFont typeface="Wingdings" pitchFamily="2" charset="2"/>
              <a:buNone/>
            </a:pPr>
            <a:endParaRPr lang="ru-RU" b="1" dirty="0"/>
          </a:p>
          <a:p>
            <a:pPr algn="ctr">
              <a:lnSpc>
                <a:spcPct val="80000"/>
              </a:lnSpc>
              <a:buFont typeface="Wingdings" pitchFamily="2" charset="2"/>
              <a:buNone/>
            </a:pPr>
            <a:r>
              <a:rPr lang="ru-RU" b="1" dirty="0"/>
              <a:t/>
            </a:r>
            <a:br>
              <a:rPr lang="ru-RU" b="1" dirty="0"/>
            </a:br>
            <a:endParaRPr lang="ru-RU" b="1" dirty="0"/>
          </a:p>
        </p:txBody>
      </p:sp>
      <p:pic>
        <p:nvPicPr>
          <p:cNvPr id="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988840"/>
            <a:ext cx="3889375" cy="2390775"/>
          </a:xfrm>
          <a:prstGeom prst="rect">
            <a:avLst/>
          </a:prstGeom>
          <a:noFill/>
          <a:ln w="38100">
            <a:solidFill>
              <a:srgbClr val="660033"/>
            </a:solidFill>
            <a:miter lim="800000"/>
            <a:headEnd/>
            <a:tailEnd/>
          </a:ln>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9125" y="1844824"/>
            <a:ext cx="3627437" cy="425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1734291"/>
      </p:ext>
    </p:extLst>
  </p:cSld>
  <p:clrMapOvr>
    <a:masterClrMapping/>
  </p:clrMapOvr>
  <p:transition>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548680"/>
            <a:ext cx="7571184" cy="360040"/>
          </a:xfrm>
        </p:spPr>
        <p:txBody>
          <a:bodyPr>
            <a:normAutofit fontScale="90000"/>
          </a:bodyPr>
          <a:lstStyle/>
          <a:p>
            <a:r>
              <a:rPr lang="ru-RU" kern="10" dirty="0" smtClean="0">
                <a:solidFill>
                  <a:srgbClr val="0000FF"/>
                </a:solidFill>
                <a:effectLst>
                  <a:outerShdw dist="45791" dir="2021404" algn="ctr" rotWithShape="0">
                    <a:srgbClr val="B2B2B2">
                      <a:alpha val="80000"/>
                    </a:srgbClr>
                  </a:outerShdw>
                </a:effectLst>
                <a:latin typeface="Monotype Corsiva"/>
              </a:rPr>
              <a:t/>
            </a:r>
            <a:br>
              <a:rPr lang="ru-RU" kern="10" dirty="0" smtClean="0">
                <a:solidFill>
                  <a:srgbClr val="0000FF"/>
                </a:solidFill>
                <a:effectLst>
                  <a:outerShdw dist="45791" dir="2021404" algn="ctr" rotWithShape="0">
                    <a:srgbClr val="B2B2B2">
                      <a:alpha val="80000"/>
                    </a:srgbClr>
                  </a:outerShdw>
                </a:effectLst>
                <a:latin typeface="Monotype Corsiva"/>
              </a:rPr>
            </a:br>
            <a:r>
              <a:rPr lang="ru-RU" kern="10" dirty="0" smtClean="0">
                <a:solidFill>
                  <a:srgbClr val="0000FF"/>
                </a:solidFill>
                <a:effectLst>
                  <a:outerShdw dist="45791" dir="2021404" algn="ctr" rotWithShape="0">
                    <a:srgbClr val="B2B2B2">
                      <a:alpha val="80000"/>
                    </a:srgbClr>
                  </a:outerShdw>
                </a:effectLst>
                <a:latin typeface="Monotype Corsiva"/>
              </a:rPr>
              <a:t>Азовский </a:t>
            </a:r>
            <a:r>
              <a:rPr lang="ru-RU" kern="10" dirty="0">
                <a:solidFill>
                  <a:srgbClr val="0000FF"/>
                </a:solidFill>
                <a:effectLst>
                  <a:outerShdw dist="45791" dir="2021404" algn="ctr" rotWithShape="0">
                    <a:srgbClr val="B2B2B2">
                      <a:alpha val="80000"/>
                    </a:srgbClr>
                  </a:outerShdw>
                </a:effectLst>
                <a:latin typeface="Monotype Corsiva"/>
              </a:rPr>
              <a:t>флот</a:t>
            </a:r>
            <a:br>
              <a:rPr lang="ru-RU" kern="10" dirty="0">
                <a:solidFill>
                  <a:srgbClr val="0000FF"/>
                </a:solidFill>
                <a:effectLst>
                  <a:outerShdw dist="45791" dir="2021404" algn="ctr" rotWithShape="0">
                    <a:srgbClr val="B2B2B2">
                      <a:alpha val="80000"/>
                    </a:srgbClr>
                  </a:outerShdw>
                </a:effectLst>
                <a:latin typeface="Monotype Corsiva"/>
              </a:rPr>
            </a:br>
            <a:endParaRPr lang="ru-RU" dirty="0"/>
          </a:p>
        </p:txBody>
      </p:sp>
      <p:sp>
        <p:nvSpPr>
          <p:cNvPr id="3" name="Текст 2"/>
          <p:cNvSpPr>
            <a:spLocks noGrp="1"/>
          </p:cNvSpPr>
          <p:nvPr>
            <p:ph type="body" idx="1"/>
          </p:nvPr>
        </p:nvSpPr>
        <p:spPr/>
        <p:txBody>
          <a:bodyPr/>
          <a:lstStyle/>
          <a:p>
            <a:endParaRPr lang="ru-RU" dirty="0"/>
          </a:p>
        </p:txBody>
      </p:sp>
      <p:sp>
        <p:nvSpPr>
          <p:cNvPr id="4" name="Объект 3"/>
          <p:cNvSpPr>
            <a:spLocks noGrp="1"/>
          </p:cNvSpPr>
          <p:nvPr>
            <p:ph sz="half" idx="2"/>
          </p:nvPr>
        </p:nvSpPr>
        <p:spPr>
          <a:xfrm>
            <a:off x="1043608" y="2174875"/>
            <a:ext cx="3453780" cy="3951288"/>
          </a:xfrm>
        </p:spPr>
        <p:txBody>
          <a:bodyPr>
            <a:normAutofit fontScale="55000" lnSpcReduction="20000"/>
          </a:bodyPr>
          <a:lstStyle/>
          <a:p>
            <a:pPr marL="0" indent="0" algn="just">
              <a:buNone/>
            </a:pPr>
            <a:endParaRPr lang="ru-RU" sz="2800" b="1" dirty="0" smtClean="0"/>
          </a:p>
          <a:p>
            <a:pPr marL="0" indent="0" algn="just">
              <a:buNone/>
            </a:pPr>
            <a:endParaRPr lang="ru-RU" sz="2800" b="1" dirty="0"/>
          </a:p>
          <a:p>
            <a:pPr marL="0" indent="0" algn="just">
              <a:buNone/>
            </a:pPr>
            <a:r>
              <a:rPr lang="ru-RU" sz="3300" b="1" dirty="0" smtClean="0"/>
              <a:t>Первое </a:t>
            </a:r>
            <a:r>
              <a:rPr lang="ru-RU" sz="3300" b="1" dirty="0"/>
              <a:t>регулярное формирование отечественного Военно-Морского Флота – Азовский флот. Он был создан </a:t>
            </a:r>
            <a:r>
              <a:rPr lang="ru-RU" sz="3300" b="1" dirty="0" smtClean="0"/>
              <a:t>Петром </a:t>
            </a:r>
            <a:r>
              <a:rPr lang="en-US" sz="3300" b="1" dirty="0" smtClean="0"/>
              <a:t>I</a:t>
            </a:r>
            <a:r>
              <a:rPr lang="ru-RU" sz="3300" b="1" dirty="0" smtClean="0"/>
              <a:t> </a:t>
            </a:r>
            <a:r>
              <a:rPr lang="ru-RU" sz="3300" b="1" dirty="0"/>
              <a:t>для борьбы с Турцией за выход в Черное море. В короткий срок, с ноября 1665 по май 1699 года в Воронеже, Козлове и других городах, расположенных по берегам рек, впадающих в Азовское море, были построены 36-пушечные корабли «Апостол Петр» и «Апостол Павел</a:t>
            </a:r>
            <a:r>
              <a:rPr lang="ru-RU" sz="3300" b="1" dirty="0" smtClean="0"/>
              <a:t>».</a:t>
            </a:r>
            <a:r>
              <a:rPr lang="ru-RU" sz="2800" b="1" dirty="0"/>
              <a:t/>
            </a:r>
            <a:br>
              <a:rPr lang="ru-RU" sz="2800" b="1" dirty="0"/>
            </a:br>
            <a:endParaRPr lang="ru-RU" sz="2800" dirty="0"/>
          </a:p>
        </p:txBody>
      </p:sp>
      <p:sp>
        <p:nvSpPr>
          <p:cNvPr id="5" name="Текст 4"/>
          <p:cNvSpPr>
            <a:spLocks noGrp="1"/>
          </p:cNvSpPr>
          <p:nvPr>
            <p:ph type="body" sz="quarter" idx="3"/>
          </p:nvPr>
        </p:nvSpPr>
        <p:spPr>
          <a:xfrm>
            <a:off x="4645025" y="1196752"/>
            <a:ext cx="4041775" cy="978123"/>
          </a:xfrm>
        </p:spPr>
        <p:txBody>
          <a:bodyPr>
            <a:normAutofit fontScale="47500" lnSpcReduction="20000"/>
          </a:bodyPr>
          <a:lstStyle/>
          <a:p>
            <a:pPr algn="just"/>
            <a:r>
              <a:rPr lang="ru-RU" b="0" dirty="0" smtClean="0"/>
              <a:t>Петр </a:t>
            </a:r>
            <a:r>
              <a:rPr lang="ru-RU" b="0" dirty="0"/>
              <a:t>I велел заложить 1300 стругов (крупных весельных лодок), 300 лодок поменьше и 100 плотов для перевозки войск и припасов. Но главной силой русской армии стали 22 галеры, 4 брандера, 3 фрегата и 2 галеаса, сделанных по голландскому образцу. Сбор войск у Воронежа занял почти год, тогда же на месте было учреждено адмиралтейство и цейхгауз.</a:t>
            </a:r>
            <a:endParaRPr lang="ru-RU" dirty="0"/>
          </a:p>
        </p:txBody>
      </p:sp>
      <p:pic>
        <p:nvPicPr>
          <p:cNvPr id="7" name="Picture 4" descr="015_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661748" y="2647395"/>
            <a:ext cx="4008329" cy="3006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244126"/>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899592" y="3861048"/>
            <a:ext cx="7992888" cy="2308324"/>
          </a:xfrm>
          <a:prstGeom prst="rect">
            <a:avLst/>
          </a:prstGeom>
        </p:spPr>
        <p:txBody>
          <a:bodyPr wrap="square">
            <a:spAutoFit/>
          </a:bodyPr>
          <a:lstStyle/>
          <a:p>
            <a:pPr algn="just"/>
            <a:r>
              <a:rPr lang="ru-RU" dirty="0" smtClean="0"/>
              <a:t>Выбор </a:t>
            </a:r>
            <a:r>
              <a:rPr lang="ru-RU" dirty="0"/>
              <a:t>не был случайным. На берегах Дона и Вороны уже издавна сооружали плоскодонные речные суда — струги. Строили здесь и морские суда во время Чигиринских и Крымских походов. Вокруг Воронежа росли хорошие корабельные сосны. Они пошли в ход. </a:t>
            </a:r>
            <a:r>
              <a:rPr lang="ru-RU" dirty="0" smtClean="0"/>
              <a:t>Петр сам направился </a:t>
            </a:r>
            <a:r>
              <a:rPr lang="ru-RU" dirty="0"/>
              <a:t>в Воронеж, несколько месяцев наблюдал за постройкой судов, сам не раз брал в руки топор. Трудная работа, спешка, зимняя стужа, пожары мешали постройке. Но, несмотря ни на что, дело двигалось — к началу апреля </a:t>
            </a:r>
            <a:r>
              <a:rPr lang="ru-RU" dirty="0" smtClean="0"/>
              <a:t>1696 г. начали </a:t>
            </a:r>
            <a:r>
              <a:rPr lang="ru-RU" dirty="0"/>
              <a:t>спускать на воду суда. </a:t>
            </a:r>
            <a:endParaRPr lang="ru-RU" dirty="0">
              <a:latin typeface="Times New Roman" pitchFamily="18" charset="0"/>
              <a:cs typeface="Times New Roman" pitchFamily="18" charset="0"/>
            </a:endParaRPr>
          </a:p>
        </p:txBody>
      </p:sp>
      <p:pic>
        <p:nvPicPr>
          <p:cNvPr id="1026" name="Picture 2" descr="Строительство флота Российской Империи про Петре I"/>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colorTemperature colorTemp="7200"/>
                    </a14:imgEffect>
                  </a14:imgLayer>
                </a14:imgProps>
              </a:ext>
              <a:ext uri="{28A0092B-C50C-407E-A947-70E740481C1C}">
                <a14:useLocalDpi xmlns:a14="http://schemas.microsoft.com/office/drawing/2010/main" val="0"/>
              </a:ext>
            </a:extLst>
          </a:blip>
          <a:srcRect/>
          <a:stretch/>
        </p:blipFill>
        <p:spPr bwMode="auto">
          <a:xfrm>
            <a:off x="976891" y="346612"/>
            <a:ext cx="6187397" cy="3533913"/>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6516216" y="466454"/>
            <a:ext cx="2286000" cy="1631216"/>
          </a:xfrm>
          <a:prstGeom prst="rect">
            <a:avLst/>
          </a:prstGeom>
        </p:spPr>
        <p:txBody>
          <a:bodyPr wrap="square">
            <a:spAutoFit/>
          </a:bodyPr>
          <a:lstStyle/>
          <a:p>
            <a:pPr algn="r"/>
            <a:r>
              <a:rPr lang="ru-RU" sz="2000" b="1" i="1" dirty="0"/>
              <a:t>Строительство </a:t>
            </a:r>
            <a:endParaRPr lang="ru-RU" sz="2000" b="1" i="1" dirty="0" smtClean="0"/>
          </a:p>
          <a:p>
            <a:pPr algn="r"/>
            <a:r>
              <a:rPr lang="ru-RU" sz="2000" b="1" i="1" dirty="0" smtClean="0"/>
              <a:t>флота </a:t>
            </a:r>
            <a:r>
              <a:rPr lang="ru-RU" sz="2000" b="1" i="1" dirty="0"/>
              <a:t/>
            </a:r>
            <a:br>
              <a:rPr lang="ru-RU" sz="2000" b="1" i="1" dirty="0"/>
            </a:br>
            <a:r>
              <a:rPr lang="ru-RU" sz="2000" b="1" i="1" dirty="0" smtClean="0"/>
              <a:t>Российской</a:t>
            </a:r>
          </a:p>
          <a:p>
            <a:pPr algn="r"/>
            <a:r>
              <a:rPr lang="ru-RU" sz="2000" b="1" i="1" dirty="0" smtClean="0"/>
              <a:t> </a:t>
            </a:r>
            <a:r>
              <a:rPr lang="ru-RU" sz="2000" b="1" i="1" dirty="0"/>
              <a:t>Империи </a:t>
            </a:r>
            <a:endParaRPr lang="ru-RU" sz="2000" b="1" i="1" dirty="0" smtClean="0"/>
          </a:p>
          <a:p>
            <a:pPr algn="r"/>
            <a:r>
              <a:rPr lang="ru-RU" sz="2000" b="1" i="1" dirty="0" smtClean="0"/>
              <a:t>при </a:t>
            </a:r>
            <a:r>
              <a:rPr lang="ru-RU" sz="2000" b="1" i="1" dirty="0"/>
              <a:t>Петре I</a:t>
            </a:r>
            <a:endParaRPr lang="ru-RU" sz="2000" b="1" dirty="0"/>
          </a:p>
        </p:txBody>
      </p:sp>
    </p:spTree>
    <p:extLst>
      <p:ext uri="{BB962C8B-B14F-4D97-AF65-F5344CB8AC3E}">
        <p14:creationId xmlns:p14="http://schemas.microsoft.com/office/powerpoint/2010/main" val="237920463"/>
      </p:ext>
    </p:extLst>
  </p:cSld>
  <p:clrMapOvr>
    <a:masterClrMapping/>
  </p:clrMapOvr>
  <p:transition>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attach.jpg"/>
          <p:cNvPicPr>
            <a:picLocks noChangeAspect="1"/>
          </p:cNvPicPr>
          <p:nvPr/>
        </p:nvPicPr>
        <p:blipFill>
          <a:blip r:embed="rId3"/>
          <a:stretch>
            <a:fillRect/>
          </a:stretch>
        </p:blipFill>
        <p:spPr>
          <a:xfrm>
            <a:off x="4714877" y="1857364"/>
            <a:ext cx="3960000" cy="4001253"/>
          </a:xfrm>
          <a:prstGeom prst="rect">
            <a:avLst/>
          </a:prstGeom>
          <a:ln>
            <a:noFill/>
          </a:ln>
          <a:effectLst>
            <a:softEdge rad="317500"/>
          </a:effectLst>
        </p:spPr>
      </p:pic>
      <p:sp>
        <p:nvSpPr>
          <p:cNvPr id="6" name="Прямоугольник 5"/>
          <p:cNvSpPr/>
          <p:nvPr/>
        </p:nvSpPr>
        <p:spPr>
          <a:xfrm>
            <a:off x="995528" y="2422856"/>
            <a:ext cx="3500462" cy="3139321"/>
          </a:xfrm>
          <a:prstGeom prst="rect">
            <a:avLst/>
          </a:prstGeom>
        </p:spPr>
        <p:txBody>
          <a:bodyPr wrap="square">
            <a:spAutoFit/>
          </a:bodyPr>
          <a:lstStyle/>
          <a:p>
            <a:pPr algn="just"/>
            <a:r>
              <a:rPr lang="ru-RU" b="1" dirty="0" smtClean="0">
                <a:latin typeface="Times New Roman" pitchFamily="18" charset="0"/>
                <a:cs typeface="Times New Roman" pitchFamily="18" charset="0"/>
              </a:rPr>
              <a:t>Азов </a:t>
            </a:r>
            <a:r>
              <a:rPr lang="ru-RU" b="1" dirty="0" smtClean="0">
                <a:latin typeface="Times New Roman" pitchFamily="18" charset="0"/>
                <a:cs typeface="Times New Roman" pitchFamily="18" charset="0"/>
              </a:rPr>
              <a:t>был </a:t>
            </a:r>
            <a:r>
              <a:rPr lang="ru-RU" b="1" dirty="0" smtClean="0">
                <a:latin typeface="Times New Roman" pitchFamily="18" charset="0"/>
                <a:cs typeface="Times New Roman" pitchFamily="18" charset="0"/>
              </a:rPr>
              <a:t>взят в 1696 г. </a:t>
            </a:r>
            <a:r>
              <a:rPr lang="ru-RU" b="1" dirty="0" smtClean="0">
                <a:latin typeface="Times New Roman" pitchFamily="18" charset="0"/>
                <a:cs typeface="Times New Roman" pitchFamily="18" charset="0"/>
              </a:rPr>
              <a:t>Тогда же был основан Таганрог. Это была первая победа молодого Петра, </a:t>
            </a:r>
            <a:r>
              <a:rPr lang="ru-RU" b="1" dirty="0">
                <a:latin typeface="Times New Roman" pitchFamily="18" charset="0"/>
                <a:cs typeface="Times New Roman" pitchFamily="18" charset="0"/>
              </a:rPr>
              <a:t>значительно </a:t>
            </a:r>
            <a:r>
              <a:rPr lang="ru-RU" b="1" dirty="0" smtClean="0">
                <a:latin typeface="Times New Roman" pitchFamily="18" charset="0"/>
                <a:cs typeface="Times New Roman" pitchFamily="18" charset="0"/>
              </a:rPr>
              <a:t>укрепившая его авторитет</a:t>
            </a:r>
            <a:r>
              <a:rPr lang="ru-RU" b="1" dirty="0" smtClean="0">
                <a:latin typeface="Times New Roman" pitchFamily="18" charset="0"/>
                <a:cs typeface="Times New Roman" pitchFamily="18" charset="0"/>
              </a:rPr>
              <a:t>.</a:t>
            </a:r>
          </a:p>
          <a:p>
            <a:pPr algn="just"/>
            <a:r>
              <a:rPr lang="ru-RU" b="1" dirty="0" smtClean="0">
                <a:latin typeface="Times New Roman" pitchFamily="18" charset="0"/>
                <a:cs typeface="Times New Roman" pitchFamily="18" charset="0"/>
              </a:rPr>
              <a:t>Указ </a:t>
            </a:r>
            <a:r>
              <a:rPr lang="ru-RU" b="1" dirty="0">
                <a:latin typeface="Times New Roman" pitchFamily="18" charset="0"/>
                <a:cs typeface="Times New Roman" pitchFamily="18" charset="0"/>
              </a:rPr>
              <a:t>от 20 октября 1696 года, </a:t>
            </a:r>
            <a:r>
              <a:rPr lang="ru-RU" b="1" dirty="0" smtClean="0">
                <a:latin typeface="Times New Roman" pitchFamily="18" charset="0"/>
                <a:cs typeface="Times New Roman" pitchFamily="18" charset="0"/>
              </a:rPr>
              <a:t>положил </a:t>
            </a:r>
            <a:r>
              <a:rPr lang="ru-RU" b="1" dirty="0">
                <a:latin typeface="Times New Roman" pitchFamily="18" charset="0"/>
                <a:cs typeface="Times New Roman" pitchFamily="18" charset="0"/>
              </a:rPr>
              <a:t>начало регулярному ВМФ</a:t>
            </a:r>
            <a:r>
              <a:rPr lang="ru-RU" dirty="0">
                <a:latin typeface="Times New Roman" pitchFamily="18" charset="0"/>
                <a:cs typeface="Times New Roman" pitchFamily="18" charset="0"/>
              </a:rPr>
              <a:t>. </a:t>
            </a:r>
            <a:r>
              <a:rPr lang="ru-RU" b="1" dirty="0">
                <a:latin typeface="Times New Roman" pitchFamily="18" charset="0"/>
                <a:cs typeface="Times New Roman" pitchFamily="18" charset="0"/>
              </a:rPr>
              <a:t>Указ гласил: «Морским судам быть». Этот флот получил название Регулярного военно-морского флота России</a:t>
            </a:r>
            <a:r>
              <a:rPr lang="ru-RU" b="1" dirty="0" smtClean="0">
                <a:latin typeface="Times New Roman" pitchFamily="18" charset="0"/>
                <a:cs typeface="Times New Roman" pitchFamily="18" charset="0"/>
              </a:rPr>
              <a:t>.</a:t>
            </a:r>
            <a:endParaRPr lang="ru-RU" b="1" dirty="0">
              <a:latin typeface="Times New Roman" pitchFamily="18" charset="0"/>
              <a:cs typeface="Times New Roman" pitchFamily="18" charset="0"/>
            </a:endParaRPr>
          </a:p>
        </p:txBody>
      </p:sp>
      <p:pic>
        <p:nvPicPr>
          <p:cNvPr id="8" name="Рисунок 7" descr="lansere018.jpg"/>
          <p:cNvPicPr>
            <a:picLocks noChangeAspect="1"/>
          </p:cNvPicPr>
          <p:nvPr/>
        </p:nvPicPr>
        <p:blipFill>
          <a:blip r:embed="rId4"/>
          <a:srcRect r="7739"/>
          <a:stretch>
            <a:fillRect/>
          </a:stretch>
        </p:blipFill>
        <p:spPr>
          <a:xfrm>
            <a:off x="4714876" y="2000240"/>
            <a:ext cx="3916941" cy="3960000"/>
          </a:xfrm>
          <a:prstGeom prst="rect">
            <a:avLst/>
          </a:prstGeom>
          <a:ln>
            <a:noFill/>
          </a:ln>
          <a:effectLst>
            <a:softEdge rad="127000"/>
          </a:effectLst>
        </p:spPr>
      </p:pic>
      <p:sp>
        <p:nvSpPr>
          <p:cNvPr id="2" name="Прямоугольник 1"/>
          <p:cNvSpPr/>
          <p:nvPr/>
        </p:nvSpPr>
        <p:spPr>
          <a:xfrm>
            <a:off x="1907704" y="476672"/>
            <a:ext cx="5841664"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5400" b="1" cap="none" spc="0" dirty="0" smtClean="0">
                <a:ln w="11430"/>
                <a:solidFill>
                  <a:schemeClr val="accent6">
                    <a:lumMod val="75000"/>
                  </a:schemeClr>
                </a:solidFill>
                <a:effectLst>
                  <a:outerShdw blurRad="80000" dist="40000" dir="5040000" algn="tl">
                    <a:srgbClr val="000000">
                      <a:alpha val="30000"/>
                    </a:srgbClr>
                  </a:outerShdw>
                </a:effectLst>
                <a:latin typeface="Arial Black" pitchFamily="34" charset="0"/>
              </a:rPr>
              <a:t>Поход на азов</a:t>
            </a:r>
            <a:endParaRPr lang="ru-RU" sz="5400" b="1" cap="none" spc="0" dirty="0">
              <a:ln w="11430"/>
              <a:solidFill>
                <a:schemeClr val="accent6">
                  <a:lumMod val="75000"/>
                </a:schemeClr>
              </a:solidFill>
              <a:effectLst>
                <a:outerShdw blurRad="80000" dist="40000" dir="5040000" algn="tl">
                  <a:srgbClr val="000000">
                    <a:alpha val="30000"/>
                  </a:srgbClr>
                </a:outerShdw>
              </a:effectLst>
            </a:endParaRPr>
          </a:p>
        </p:txBody>
      </p:sp>
      <p:pic>
        <p:nvPicPr>
          <p:cNvPr id="2050" name="Picture 2" descr="Роберт Кер Портер: "/>
          <p:cNvPicPr>
            <a:picLocks noChangeAspect="1" noChangeArrowheads="1"/>
          </p:cNvPicPr>
          <p:nvPr/>
        </p:nvPicPr>
        <p:blipFill rotWithShape="1">
          <a:blip r:embed="rId5">
            <a:extLst>
              <a:ext uri="{28A0092B-C50C-407E-A947-70E740481C1C}">
                <a14:useLocalDpi xmlns:a14="http://schemas.microsoft.com/office/drawing/2010/main" val="0"/>
              </a:ext>
            </a:extLst>
          </a:blip>
          <a:srcRect b="6940"/>
          <a:stretch/>
        </p:blipFill>
        <p:spPr bwMode="auto">
          <a:xfrm>
            <a:off x="4643438" y="2000240"/>
            <a:ext cx="3976964" cy="40032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0"/>
                                        <p:tgtEl>
                                          <p:spTgt spid="8"/>
                                        </p:tgtEl>
                                      </p:cBhvr>
                                    </p:animEffect>
                                  </p:childTnLst>
                                </p:cTn>
                              </p:par>
                            </p:childTnLst>
                          </p:cTn>
                        </p:par>
                        <p:par>
                          <p:cTn id="8" fill="hold">
                            <p:stCondLst>
                              <p:cond delay="5000"/>
                            </p:stCondLst>
                            <p:childTnLst>
                              <p:par>
                                <p:cTn id="9" presetID="10"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620688"/>
            <a:ext cx="7344816" cy="4801314"/>
          </a:xfrm>
          <a:prstGeom prst="rect">
            <a:avLst/>
          </a:prstGeom>
        </p:spPr>
        <p:txBody>
          <a:bodyPr wrap="square">
            <a:spAutoFit/>
          </a:bodyPr>
          <a:lstStyle/>
          <a:p>
            <a:pPr algn="just"/>
            <a:r>
              <a:rPr lang="ru-RU" dirty="0"/>
              <a:t>Заложенный к 1698 году город </a:t>
            </a:r>
            <a:r>
              <a:rPr lang="ru-RU" u="sng" dirty="0">
                <a:hlinkClick r:id="rId2"/>
              </a:rPr>
              <a:t>Таганрог</a:t>
            </a:r>
            <a:r>
              <a:rPr lang="ru-RU" dirty="0"/>
              <a:t> и Воронеж продолжали исправно производить корабли. Но это были суда уже иного качества. В 1697-1698 годах царь посетил Европу в составе </a:t>
            </a:r>
            <a:r>
              <a:rPr lang="ru-RU" u="sng" dirty="0">
                <a:hlinkClick r:id="rId3"/>
              </a:rPr>
              <a:t>Великого посольства</a:t>
            </a:r>
            <a:r>
              <a:rPr lang="ru-RU" dirty="0"/>
              <a:t>, где лично участвовал в строительстве корабля «Пётр и Павел». Многие русские корабелы обучились всем тонкостям строительства боевых кораблей, теперь Россия могла создавать суда всех известных тогда типов своими силами. А организованные на юге России «</a:t>
            </a:r>
            <a:r>
              <a:rPr lang="ru-RU" dirty="0" err="1"/>
              <a:t>кумпанства</a:t>
            </a:r>
            <a:r>
              <a:rPr lang="ru-RU" dirty="0"/>
              <a:t>» (компании) коммерчески вносили свою лепту в строительство судов. В ноябре 1698 года Петром I был заложен 58-пушечный корабль «</a:t>
            </a:r>
            <a:r>
              <a:rPr lang="ru-RU" dirty="0" err="1"/>
              <a:t>Гото</a:t>
            </a:r>
            <a:r>
              <a:rPr lang="ru-RU" dirty="0"/>
              <a:t> </a:t>
            </a:r>
            <a:r>
              <a:rPr lang="ru-RU" dirty="0" err="1"/>
              <a:t>Предестинация</a:t>
            </a:r>
            <a:r>
              <a:rPr lang="ru-RU" dirty="0"/>
              <a:t>» («Божье провидение»). Это был действительно принципиально новый, мощный и тяжелый боевой корабль. Длина его киля составила 130 футов (почти 40 метров), а ширина – 33 фута (10 метров). Уже через два года первый русский линейный корабль был спущен на воду, его уникальная конструкция хоть и была заимствована с английских образцов, царь лично внес изменения в киль. Осадка линкора была уменьшена, он легко ходил по мелководью, а двойное дно защищало от течи в случае удара о грунт.</a:t>
            </a:r>
            <a:endParaRPr lang="ru-RU" dirty="0"/>
          </a:p>
        </p:txBody>
      </p:sp>
    </p:spTree>
    <p:extLst>
      <p:ext uri="{BB962C8B-B14F-4D97-AF65-F5344CB8AC3E}">
        <p14:creationId xmlns:p14="http://schemas.microsoft.com/office/powerpoint/2010/main" val="1912721189"/>
      </p:ext>
    </p:extLst>
  </p:cSld>
  <p:clrMapOvr>
    <a:masterClrMapping/>
  </p:clrMapOvr>
  <p:transition>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a:t>Линейный корабль «</a:t>
            </a:r>
            <a:r>
              <a:rPr lang="ru-RU" b="1" i="1" dirty="0" err="1"/>
              <a:t>Гото</a:t>
            </a:r>
            <a:r>
              <a:rPr lang="ru-RU" b="1" i="1" dirty="0"/>
              <a:t> </a:t>
            </a:r>
            <a:r>
              <a:rPr lang="ru-RU" b="1" i="1" dirty="0" err="1"/>
              <a:t>Предестинация</a:t>
            </a:r>
            <a:r>
              <a:rPr lang="ru-RU" b="1" i="1" dirty="0" smtClean="0"/>
              <a:t>»</a:t>
            </a:r>
            <a:endParaRPr lang="ru-RU" dirty="0"/>
          </a:p>
        </p:txBody>
      </p:sp>
      <p:pic>
        <p:nvPicPr>
          <p:cNvPr id="4" name="Picture 2" descr="Морским судам быть"/>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904553"/>
      </p:ext>
    </p:extLst>
  </p:cSld>
  <p:clrMapOvr>
    <a:masterClrMapping/>
  </p:clrMapOvr>
  <p:transition>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751344"/>
            <a:ext cx="7200800" cy="3970318"/>
          </a:xfrm>
          <a:prstGeom prst="rect">
            <a:avLst/>
          </a:prstGeom>
        </p:spPr>
        <p:txBody>
          <a:bodyPr wrap="square">
            <a:spAutoFit/>
          </a:bodyPr>
          <a:lstStyle/>
          <a:p>
            <a:pPr algn="just"/>
            <a:r>
              <a:rPr lang="ru-RU" dirty="0"/>
              <a:t>Вслед за ним были заложены ещё два линейных корабля – «Черепаха» и «Великий галеас». Их постройкой еще руководили иностранцы, так как проекты линкоров были ещё слишком сложны. </a:t>
            </a:r>
            <a:endParaRPr lang="ru-RU" dirty="0" smtClean="0"/>
          </a:p>
          <a:p>
            <a:pPr algn="just"/>
            <a:endParaRPr lang="ru-RU" dirty="0"/>
          </a:p>
          <a:p>
            <a:pPr algn="just"/>
            <a:r>
              <a:rPr lang="ru-RU" dirty="0"/>
              <a:t>России предстояла война со Швецией, и Петр I, обеспечив свой южный фланг, обратил взор на Балтику. Огромный и неоценимо важный опыт, полученный при строительстве Азовского флота, стал огромным заделом, который помог обеспечить победу нашей стране в долгой и трудной Северной войне со шведами. </a:t>
            </a:r>
            <a:endParaRPr lang="ru-RU" dirty="0" smtClean="0"/>
          </a:p>
          <a:p>
            <a:pPr algn="just"/>
            <a:endParaRPr lang="ru-RU" dirty="0"/>
          </a:p>
          <a:p>
            <a:pPr algn="just"/>
            <a:r>
              <a:rPr lang="ru-RU" dirty="0"/>
              <a:t>На Балтийском море русский флот сделал ещё больший шаг вперед. Несмотря </a:t>
            </a:r>
            <a:r>
              <a:rPr lang="ru-RU" dirty="0" err="1"/>
              <a:t>Прутский</a:t>
            </a:r>
            <a:r>
              <a:rPr lang="ru-RU" dirty="0"/>
              <a:t> мир 1711 года с Турцией, по которому Азовский флот уничтожался, Россия постепенно становилась военно-морской державой.</a:t>
            </a:r>
            <a:endParaRPr lang="ru-RU" dirty="0"/>
          </a:p>
        </p:txBody>
      </p:sp>
    </p:spTree>
    <p:extLst>
      <p:ext uri="{BB962C8B-B14F-4D97-AF65-F5344CB8AC3E}">
        <p14:creationId xmlns:p14="http://schemas.microsoft.com/office/powerpoint/2010/main" val="3690676288"/>
      </p:ext>
    </p:extLst>
  </p:cSld>
  <p:clrMapOvr>
    <a:masterClrMapping/>
  </p:clrMapOvr>
  <p:transition>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0"/>
            <a:ext cx="8215370" cy="1143000"/>
          </a:xfrm>
        </p:spPr>
        <p:txBody>
          <a:bodyPr>
            <a:normAutofit/>
          </a:bodyPr>
          <a:lstStyle/>
          <a:p>
            <a:pPr algn="ctr"/>
            <a:r>
              <a:rPr lang="ru-RU" sz="4000" b="1" dirty="0" smtClean="0">
                <a:ln w="1905"/>
                <a:solidFill>
                  <a:srgbClr val="EA8B00"/>
                </a:solidFill>
                <a:effectLst>
                  <a:innerShdw blurRad="69850" dist="43180" dir="5400000">
                    <a:srgbClr val="000000">
                      <a:alpha val="65000"/>
                    </a:srgbClr>
                  </a:innerShdw>
                </a:effectLst>
                <a:latin typeface="Arial Black" pitchFamily="34" charset="0"/>
                <a:cs typeface="Times New Roman" pitchFamily="18" charset="0"/>
              </a:rPr>
              <a:t>Адмиралтейская   верфь</a:t>
            </a:r>
            <a:endParaRPr lang="ru-RU" sz="4000" b="1" dirty="0">
              <a:ln w="1905"/>
              <a:solidFill>
                <a:srgbClr val="EA8B00"/>
              </a:solidFill>
              <a:effectLst>
                <a:innerShdw blurRad="69850" dist="43180" dir="5400000">
                  <a:srgbClr val="000000">
                    <a:alpha val="65000"/>
                  </a:srgbClr>
                </a:innerShdw>
              </a:effectLst>
              <a:latin typeface="Arial Black" pitchFamily="34" charset="0"/>
              <a:cs typeface="Times New Roman" pitchFamily="18" charset="0"/>
            </a:endParaRPr>
          </a:p>
        </p:txBody>
      </p:sp>
      <p:sp>
        <p:nvSpPr>
          <p:cNvPr id="3" name="Содержимое 2"/>
          <p:cNvSpPr>
            <a:spLocks noGrp="1"/>
          </p:cNvSpPr>
          <p:nvPr>
            <p:ph idx="1"/>
          </p:nvPr>
        </p:nvSpPr>
        <p:spPr>
          <a:xfrm flipH="1">
            <a:off x="928662" y="4786322"/>
            <a:ext cx="7858180" cy="1524035"/>
          </a:xfrm>
        </p:spPr>
        <p:txBody>
          <a:bodyPr numCol="1">
            <a:normAutofit/>
          </a:bodyPr>
          <a:lstStyle/>
          <a:p>
            <a:pPr algn="just">
              <a:buNone/>
            </a:pPr>
            <a:r>
              <a:rPr lang="ru-RU" sz="2800"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В 1704 г. на левом берегу Невы начато сооружение адмиралтейской верфи, которой было суждено вскоре стать главной отечественной верфью, а Санкт-Петербургу - кораблестроительным центром России</a:t>
            </a:r>
            <a:endParaRPr lang="ru-RU" sz="2000" b="1" dirty="0">
              <a:latin typeface="Times New Roman" pitchFamily="18" charset="0"/>
              <a:cs typeface="Times New Roman" pitchFamily="18" charset="0"/>
            </a:endParaRPr>
          </a:p>
        </p:txBody>
      </p:sp>
      <p:pic>
        <p:nvPicPr>
          <p:cNvPr id="5" name="Рисунок 4" descr="terb01.jpg"/>
          <p:cNvPicPr>
            <a:picLocks noChangeAspect="1"/>
          </p:cNvPicPr>
          <p:nvPr/>
        </p:nvPicPr>
        <p:blipFill>
          <a:blip r:embed="rId3"/>
          <a:stretch>
            <a:fillRect/>
          </a:stretch>
        </p:blipFill>
        <p:spPr>
          <a:xfrm>
            <a:off x="1071538" y="1285860"/>
            <a:ext cx="3296945" cy="2628000"/>
          </a:xfrm>
          <a:prstGeom prst="round2DiagRect">
            <a:avLst>
              <a:gd name="adj1" fmla="val 16667"/>
              <a:gd name="adj2" fmla="val 0"/>
            </a:avLst>
          </a:prstGeom>
          <a:ln w="88900" cap="sq">
            <a:solidFill>
              <a:srgbClr val="D67F00"/>
            </a:solidFill>
            <a:miter lim="800000"/>
          </a:ln>
          <a:effectLst>
            <a:outerShdw blurRad="254000" algn="tl" rotWithShape="0">
              <a:srgbClr val="000000">
                <a:alpha val="43000"/>
              </a:srgbClr>
            </a:outerShdw>
          </a:effectLst>
        </p:spPr>
      </p:pic>
      <p:sp>
        <p:nvSpPr>
          <p:cNvPr id="8" name="TextBox 7"/>
          <p:cNvSpPr txBox="1"/>
          <p:nvPr/>
        </p:nvSpPr>
        <p:spPr>
          <a:xfrm>
            <a:off x="1643042" y="4071942"/>
            <a:ext cx="1943723" cy="267280"/>
          </a:xfrm>
          <a:prstGeom prst="rect">
            <a:avLst/>
          </a:prstGeom>
          <a:noFill/>
        </p:spPr>
        <p:txBody>
          <a:bodyPr wrap="none" rtlCol="0">
            <a:spAutoFit/>
          </a:bodyPr>
          <a:lstStyle/>
          <a:p>
            <a:r>
              <a:rPr lang="ru-RU" b="1" dirty="0" smtClean="0">
                <a:latin typeface="Times New Roman" pitchFamily="18" charset="0"/>
                <a:cs typeface="Times New Roman" pitchFamily="18" charset="0"/>
              </a:rPr>
              <a:t>Начало </a:t>
            </a:r>
            <a:r>
              <a:rPr lang="en-US" b="1" dirty="0" smtClean="0">
                <a:latin typeface="Times New Roman" pitchFamily="18" charset="0"/>
                <a:cs typeface="Times New Roman" pitchFamily="18" charset="0"/>
              </a:rPr>
              <a:t>XVIII </a:t>
            </a:r>
            <a:r>
              <a:rPr lang="ru-RU" b="1" dirty="0" smtClean="0">
                <a:latin typeface="Times New Roman" pitchFamily="18" charset="0"/>
                <a:cs typeface="Times New Roman" pitchFamily="18" charset="0"/>
              </a:rPr>
              <a:t>века</a:t>
            </a:r>
            <a:endParaRPr lang="ru-RU" b="1" dirty="0">
              <a:latin typeface="Times New Roman" pitchFamily="18" charset="0"/>
              <a:cs typeface="Times New Roman" pitchFamily="18" charset="0"/>
            </a:endParaRPr>
          </a:p>
        </p:txBody>
      </p:sp>
      <p:pic>
        <p:nvPicPr>
          <p:cNvPr id="7" name="Рисунок 6" descr="4160.jpg"/>
          <p:cNvPicPr>
            <a:picLocks noChangeAspect="1"/>
          </p:cNvPicPr>
          <p:nvPr/>
        </p:nvPicPr>
        <p:blipFill>
          <a:blip r:embed="rId4">
            <a:lum/>
          </a:blip>
          <a:srcRect l="18044" b="6258"/>
          <a:stretch>
            <a:fillRect/>
          </a:stretch>
        </p:blipFill>
        <p:spPr>
          <a:xfrm>
            <a:off x="4714877" y="1285860"/>
            <a:ext cx="3709743" cy="2628000"/>
          </a:xfrm>
          <a:prstGeom prst="round2DiagRect">
            <a:avLst>
              <a:gd name="adj1" fmla="val 16667"/>
              <a:gd name="adj2" fmla="val 0"/>
            </a:avLst>
          </a:prstGeom>
          <a:ln w="88900" cap="sq">
            <a:solidFill>
              <a:srgbClr val="D67F00"/>
            </a:solidFill>
            <a:miter lim="800000"/>
          </a:ln>
          <a:effectLst>
            <a:outerShdw blurRad="254000" algn="tl" rotWithShape="0">
              <a:srgbClr val="000000">
                <a:alpha val="43000"/>
              </a:srgbClr>
            </a:outerShdw>
          </a:effectLst>
        </p:spPr>
      </p:pic>
      <p:sp>
        <p:nvSpPr>
          <p:cNvPr id="10" name="TextBox 9"/>
          <p:cNvSpPr txBox="1"/>
          <p:nvPr/>
        </p:nvSpPr>
        <p:spPr>
          <a:xfrm>
            <a:off x="6072198" y="4000504"/>
            <a:ext cx="1657914" cy="281859"/>
          </a:xfrm>
          <a:prstGeom prst="rect">
            <a:avLst/>
          </a:prstGeom>
          <a:noFill/>
        </p:spPr>
        <p:txBody>
          <a:bodyPr wrap="none" rtlCol="0">
            <a:spAutoFit/>
          </a:bodyPr>
          <a:lstStyle/>
          <a:p>
            <a:r>
              <a:rPr lang="ru-RU" b="1" dirty="0" smtClean="0">
                <a:latin typeface="Times New Roman" pitchFamily="18" charset="0"/>
                <a:cs typeface="Times New Roman" pitchFamily="18" charset="0"/>
              </a:rPr>
              <a:t>Конец </a:t>
            </a:r>
            <a:r>
              <a:rPr lang="en-US" b="1" dirty="0" smtClean="0">
                <a:latin typeface="Times New Roman" pitchFamily="18" charset="0"/>
                <a:cs typeface="Times New Roman" pitchFamily="18" charset="0"/>
              </a:rPr>
              <a:t>XX </a:t>
            </a:r>
            <a:r>
              <a:rPr lang="ru-RU" b="1" dirty="0" smtClean="0">
                <a:latin typeface="Times New Roman" pitchFamily="18" charset="0"/>
                <a:cs typeface="Times New Roman" pitchFamily="18" charset="0"/>
              </a:rPr>
              <a:t>века</a:t>
            </a:r>
            <a:endParaRPr lang="ru-RU" b="1" dirty="0">
              <a:latin typeface="Times New Roman" pitchFamily="18" charset="0"/>
              <a:cs typeface="Times New Roman" pitchFamily="18" charset="0"/>
            </a:endParaRPr>
          </a:p>
        </p:txBody>
      </p:sp>
    </p:spTree>
  </p:cSld>
  <p:clrMapOvr>
    <a:masterClrMapping/>
  </p:clrMapOvr>
  <p:transition>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14290"/>
            <a:ext cx="8229600" cy="1143000"/>
          </a:xfrm>
        </p:spPr>
        <p:txBody>
          <a:bodyPr>
            <a:noAutofit/>
          </a:bodyPr>
          <a:lstStyle/>
          <a:p>
            <a:r>
              <a:rPr lang="ru-RU" sz="4000" b="1" dirty="0" smtClean="0">
                <a:ln w="1905"/>
                <a:solidFill>
                  <a:schemeClr val="accent6">
                    <a:lumMod val="75000"/>
                  </a:schemeClr>
                </a:solidFill>
                <a:effectLst>
                  <a:innerShdw blurRad="69850" dist="43180" dir="5400000">
                    <a:srgbClr val="000000">
                      <a:alpha val="65000"/>
                    </a:srgbClr>
                  </a:innerShdw>
                </a:effectLst>
                <a:latin typeface="Arial Black" pitchFamily="34" charset="0"/>
              </a:rPr>
              <a:t>Создание Балтийского флота</a:t>
            </a:r>
            <a:endParaRPr lang="ru-RU" sz="4000" b="1" dirty="0">
              <a:ln w="1905"/>
              <a:solidFill>
                <a:schemeClr val="accent6">
                  <a:lumMod val="75000"/>
                </a:schemeClr>
              </a:solidFill>
              <a:effectLst>
                <a:innerShdw blurRad="69850" dist="43180" dir="5400000">
                  <a:srgbClr val="000000">
                    <a:alpha val="65000"/>
                  </a:srgbClr>
                </a:innerShdw>
              </a:effectLst>
              <a:latin typeface="Arial Black" pitchFamily="34" charset="0"/>
            </a:endParaRPr>
          </a:p>
        </p:txBody>
      </p:sp>
      <p:sp>
        <p:nvSpPr>
          <p:cNvPr id="3" name="Содержимое 2"/>
          <p:cNvSpPr>
            <a:spLocks noGrp="1"/>
          </p:cNvSpPr>
          <p:nvPr>
            <p:ph idx="1"/>
          </p:nvPr>
        </p:nvSpPr>
        <p:spPr>
          <a:xfrm>
            <a:off x="5076056" y="1600201"/>
            <a:ext cx="3610744" cy="4972071"/>
          </a:xfrm>
        </p:spPr>
        <p:txBody>
          <a:bodyPr>
            <a:normAutofit/>
          </a:bodyPr>
          <a:lstStyle/>
          <a:p>
            <a:pPr algn="just">
              <a:buNone/>
            </a:pPr>
            <a:r>
              <a:rPr lang="ru-RU" sz="2000"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  В период 1710-1714 гг. </a:t>
            </a:r>
            <a:r>
              <a:rPr lang="ru-RU" sz="2000" b="1" dirty="0" smtClean="0">
                <a:latin typeface="Times New Roman" pitchFamily="18" charset="0"/>
                <a:cs typeface="Times New Roman" pitchFamily="18" charset="0"/>
              </a:rPr>
              <a:t>в результате постройки </a:t>
            </a:r>
            <a:r>
              <a:rPr lang="ru-RU" sz="2000" b="1" dirty="0" smtClean="0">
                <a:latin typeface="Times New Roman" pitchFamily="18" charset="0"/>
                <a:cs typeface="Times New Roman" pitchFamily="18" charset="0"/>
              </a:rPr>
              <a:t>кораблей на отечественных верфях и покупкой их за границей был создан достаточно сильный галерный и парусный Балтийский флот. Первый из заложенных осенью 1709 г. линейных кораблей назван "Полтавой" в честь выдающейся побед над шведами.</a:t>
            </a:r>
            <a:endParaRPr lang="ru-RU" sz="2000" b="1" dirty="0">
              <a:latin typeface="Times New Roman" pitchFamily="18" charset="0"/>
              <a:cs typeface="Times New Roman" pitchFamily="18" charset="0"/>
            </a:endParaRPr>
          </a:p>
        </p:txBody>
      </p:sp>
      <p:pic>
        <p:nvPicPr>
          <p:cNvPr id="7170" name="Picture 2" descr="C:\Documents and Settings\Учитель\Рабочий стол\Петр 1\poltava.jpg"/>
          <p:cNvPicPr>
            <a:picLocks noChangeAspect="1" noChangeArrowheads="1"/>
          </p:cNvPicPr>
          <p:nvPr/>
        </p:nvPicPr>
        <p:blipFill>
          <a:blip r:embed="rId3"/>
          <a:stretch>
            <a:fillRect/>
          </a:stretch>
        </p:blipFill>
        <p:spPr bwMode="auto">
          <a:xfrm>
            <a:off x="1259632" y="1605343"/>
            <a:ext cx="3600400" cy="4562307"/>
          </a:xfrm>
          <a:prstGeom prst="roundRect">
            <a:avLst>
              <a:gd name="adj" fmla="val 11111"/>
            </a:avLst>
          </a:prstGeom>
          <a:ln w="190500" cap="rnd">
            <a:solidFill>
              <a:schemeClr val="accent6">
                <a:lumMod val="7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7171" name="Picture 3" descr="C:\Documents and Settings\Учитель\Рабочий стол\Петр 1\81.jpg"/>
          <p:cNvPicPr>
            <a:picLocks noChangeAspect="1" noChangeArrowheads="1"/>
          </p:cNvPicPr>
          <p:nvPr/>
        </p:nvPicPr>
        <p:blipFill>
          <a:blip r:embed="rId4"/>
          <a:stretch>
            <a:fillRect/>
          </a:stretch>
        </p:blipFill>
        <p:spPr bwMode="auto">
          <a:xfrm>
            <a:off x="1304784" y="1629898"/>
            <a:ext cx="3555248" cy="4537752"/>
          </a:xfrm>
          <a:prstGeom prst="roundRect">
            <a:avLst>
              <a:gd name="adj" fmla="val 11111"/>
            </a:avLst>
          </a:prstGeom>
          <a:ln w="190500" cap="rnd">
            <a:solidFill>
              <a:schemeClr val="accent6">
                <a:lumMod val="7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5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 2022 году</a:t>
            </a:r>
          </a:p>
        </p:txBody>
      </p:sp>
      <p:sp>
        <p:nvSpPr>
          <p:cNvPr id="3" name="Объект 2"/>
          <p:cNvSpPr>
            <a:spLocks noGrp="1"/>
          </p:cNvSpPr>
          <p:nvPr>
            <p:ph idx="1"/>
          </p:nvPr>
        </p:nvSpPr>
        <p:spPr/>
        <p:txBody>
          <a:bodyPr/>
          <a:lstStyle/>
          <a:p>
            <a:pPr algn="just"/>
            <a:r>
              <a:rPr lang="ru-RU" b="1" dirty="0" smtClean="0"/>
              <a:t>9</a:t>
            </a:r>
            <a:r>
              <a:rPr lang="ru-RU" dirty="0"/>
              <a:t> </a:t>
            </a:r>
            <a:r>
              <a:rPr lang="ru-RU" b="1" dirty="0"/>
              <a:t>июня</a:t>
            </a:r>
            <a:r>
              <a:rPr lang="ru-RU" dirty="0"/>
              <a:t> </a:t>
            </a:r>
            <a:r>
              <a:rPr lang="ru-RU" dirty="0" smtClean="0"/>
              <a:t>Россия </a:t>
            </a:r>
            <a:r>
              <a:rPr lang="ru-RU" dirty="0"/>
              <a:t>официально отпразднует 350-летие Петра </a:t>
            </a:r>
            <a:r>
              <a:rPr lang="ru-RU" dirty="0" smtClean="0"/>
              <a:t>I – </a:t>
            </a:r>
            <a:r>
              <a:rPr lang="ru-RU" dirty="0"/>
              <a:t>последнего царя всея Руси, первого Императора Всероссийского, великого государственного деятеля и реформатора, основателя </a:t>
            </a:r>
            <a:r>
              <a:rPr lang="ru-RU" dirty="0" smtClean="0"/>
              <a:t>Санкт-Петербурга и создателя российского флота</a:t>
            </a:r>
            <a:endParaRPr lang="ru-RU" dirty="0"/>
          </a:p>
        </p:txBody>
      </p:sp>
    </p:spTree>
    <p:extLst>
      <p:ext uri="{BB962C8B-B14F-4D97-AF65-F5344CB8AC3E}">
        <p14:creationId xmlns:p14="http://schemas.microsoft.com/office/powerpoint/2010/main" val="1734412296"/>
      </p:ext>
    </p:extLst>
  </p:cSld>
  <p:clrMapOvr>
    <a:masterClrMapping/>
  </p:clrMapOvr>
  <p:transition>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357166"/>
            <a:ext cx="8286776" cy="1143000"/>
          </a:xfrm>
        </p:spPr>
        <p:txBody>
          <a:bodyPr>
            <a:noAutofit/>
          </a:bodyPr>
          <a:lstStyle/>
          <a:p>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Переломный момент Северной Войны</a:t>
            </a:r>
            <a:endParaRPr lang="ru-RU"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endParaRPr>
          </a:p>
        </p:txBody>
      </p:sp>
      <p:pic>
        <p:nvPicPr>
          <p:cNvPr id="6146" name="Picture 2" descr="C:\Documents and Settings\Учитель\Рабочий стол\Петр 1\4.jpg"/>
          <p:cNvPicPr>
            <a:picLocks noChangeAspect="1" noChangeArrowheads="1"/>
          </p:cNvPicPr>
          <p:nvPr/>
        </p:nvPicPr>
        <p:blipFill>
          <a:blip r:embed="rId3">
            <a:lum bright="-20000" contrast="40000"/>
          </a:blip>
          <a:stretch>
            <a:fillRect/>
          </a:stretch>
        </p:blipFill>
        <p:spPr bwMode="auto">
          <a:xfrm>
            <a:off x="1071538" y="1857364"/>
            <a:ext cx="4357718" cy="4143404"/>
          </a:xfrm>
          <a:prstGeom prst="round2DiagRect">
            <a:avLst>
              <a:gd name="adj1" fmla="val 16667"/>
              <a:gd name="adj2" fmla="val 0"/>
            </a:avLst>
          </a:prstGeom>
          <a:ln w="88900" cap="sq">
            <a:noFill/>
            <a:miter lim="800000"/>
          </a:ln>
          <a:effectLst>
            <a:outerShdw blurRad="50800" dist="38100" dir="18900000" sx="102000" sy="102000" algn="bl" rotWithShape="0">
              <a:schemeClr val="accent4">
                <a:lumMod val="60000"/>
                <a:lumOff val="40000"/>
                <a:alpha val="65000"/>
              </a:schemeClr>
            </a:outerShdw>
          </a:effectLst>
        </p:spPr>
      </p:pic>
      <p:sp>
        <p:nvSpPr>
          <p:cNvPr id="7" name="Прямоугольник 6"/>
          <p:cNvSpPr/>
          <p:nvPr/>
        </p:nvSpPr>
        <p:spPr>
          <a:xfrm>
            <a:off x="5572132" y="1857364"/>
            <a:ext cx="3143256" cy="4524315"/>
          </a:xfrm>
          <a:prstGeom prst="rect">
            <a:avLst/>
          </a:prstGeom>
        </p:spPr>
        <p:txBody>
          <a:bodyPr wrap="square">
            <a:spAutoFit/>
          </a:bodyPr>
          <a:lstStyle/>
          <a:p>
            <a:pPr algn="ctr">
              <a:buNone/>
            </a:pPr>
            <a:r>
              <a:rPr lang="ru-RU" sz="2400" b="1" dirty="0"/>
              <a:t>Свою первую морскую победу Балтийский флот одержал (27 июля) 7 августа</a:t>
            </a:r>
            <a:r>
              <a:rPr lang="en-US" sz="2400" b="1" dirty="0"/>
              <a:t> </a:t>
            </a:r>
            <a:r>
              <a:rPr lang="ru-RU" sz="2400" b="1" dirty="0"/>
              <a:t>1714 года, когда галерный флот под руководством Петра I разгромил у острова Гангут шведский отряд контр-адмирала </a:t>
            </a:r>
            <a:r>
              <a:rPr lang="ru-RU" sz="2400" b="1" dirty="0" err="1"/>
              <a:t>Н.Эреншельда</a:t>
            </a:r>
            <a:r>
              <a:rPr lang="ru-RU" sz="2400" b="1" dirty="0"/>
              <a:t>. </a:t>
            </a:r>
            <a:endParaRPr lang="ru-RU" sz="2400" b="1" dirty="0">
              <a:latin typeface="Times New Roman" pitchFamily="18" charset="0"/>
              <a:cs typeface="Times New Roman" pitchFamily="18" charset="0"/>
            </a:endParaRPr>
          </a:p>
        </p:txBody>
      </p:sp>
    </p:spTree>
  </p:cSld>
  <p:clrMapOvr>
    <a:masterClrMapping/>
  </p:clrMapOvr>
  <p:transition>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620688"/>
            <a:ext cx="7200800" cy="535531"/>
          </a:xfrm>
          <a:prstGeom prst="rect">
            <a:avLst/>
          </a:prstGeom>
        </p:spPr>
        <p:txBody>
          <a:bodyPr wrap="square">
            <a:spAutoFit/>
          </a:bodyPr>
          <a:lstStyle/>
          <a:p>
            <a:pPr algn="ctr">
              <a:lnSpc>
                <a:spcPct val="80000"/>
              </a:lnSpc>
              <a:buFont typeface="Wingdings" pitchFamily="2" charset="2"/>
              <a:buNone/>
            </a:pPr>
            <a:r>
              <a:rPr lang="ru-RU" b="1" dirty="0"/>
              <a:t>А с разгромом шведского флота у </a:t>
            </a:r>
            <a:r>
              <a:rPr lang="ru-RU" b="1" dirty="0" err="1"/>
              <a:t>Гренгама</a:t>
            </a:r>
            <a:r>
              <a:rPr lang="ru-RU" b="1" dirty="0"/>
              <a:t> </a:t>
            </a:r>
            <a:r>
              <a:rPr lang="ru-RU" b="1" dirty="0" smtClean="0"/>
              <a:t>7 августа </a:t>
            </a:r>
            <a:r>
              <a:rPr lang="ru-RU" b="1" dirty="0"/>
              <a:t>1720 </a:t>
            </a:r>
            <a:r>
              <a:rPr lang="ru-RU" b="1" dirty="0" smtClean="0"/>
              <a:t>года </a:t>
            </a:r>
            <a:r>
              <a:rPr lang="ru-RU" b="1" dirty="0"/>
              <a:t>российский флот стал самым мощным на Балтике. </a:t>
            </a:r>
            <a:endParaRPr lang="ru-RU" b="1" dirty="0"/>
          </a:p>
        </p:txBody>
      </p:sp>
      <p:pic>
        <p:nvPicPr>
          <p:cNvPr id="9218" name="Picture 2" descr="https://pbs.twimg.com/media/EezzuvrXYAMAb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628800"/>
            <a:ext cx="5616624" cy="3641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97061"/>
      </p:ext>
    </p:extLst>
  </p:cSld>
  <p:clrMapOvr>
    <a:masterClrMapping/>
  </p:clrMapOvr>
  <p:transition>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9144000" cy="1143000"/>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4000" b="1" dirty="0" smtClean="0">
                <a:ln w="11430"/>
                <a:solidFill>
                  <a:srgbClr val="C00000"/>
                </a:solidFill>
                <a:effectLst>
                  <a:outerShdw blurRad="80000" dist="40000" dir="5040000" algn="tl">
                    <a:srgbClr val="000000">
                      <a:alpha val="30000"/>
                    </a:srgbClr>
                  </a:outerShdw>
                </a:effectLst>
                <a:latin typeface="Arial Black" pitchFamily="34" charset="0"/>
              </a:rPr>
              <a:t>Итоги Северной Войны</a:t>
            </a:r>
            <a:endParaRPr lang="ru-RU" sz="4000" b="1" dirty="0">
              <a:ln w="11430"/>
              <a:solidFill>
                <a:srgbClr val="C00000"/>
              </a:solidFill>
              <a:effectLst>
                <a:outerShdw blurRad="80000" dist="40000" dir="5040000" algn="tl">
                  <a:srgbClr val="000000">
                    <a:alpha val="30000"/>
                  </a:srgbClr>
                </a:outerShdw>
              </a:effectLst>
              <a:latin typeface="Arial Black" pitchFamily="34" charset="0"/>
            </a:endParaRPr>
          </a:p>
        </p:txBody>
      </p:sp>
      <p:sp>
        <p:nvSpPr>
          <p:cNvPr id="3" name="Содержимое 2"/>
          <p:cNvSpPr>
            <a:spLocks noGrp="1"/>
          </p:cNvSpPr>
          <p:nvPr>
            <p:ph idx="1"/>
          </p:nvPr>
        </p:nvSpPr>
        <p:spPr>
          <a:xfrm>
            <a:off x="3929058" y="1142984"/>
            <a:ext cx="4714876" cy="5257800"/>
          </a:xfrm>
        </p:spPr>
        <p:txBody>
          <a:bodyPr>
            <a:normAutofit fontScale="62500" lnSpcReduction="20000"/>
          </a:bodyPr>
          <a:lstStyle/>
          <a:p>
            <a:pPr algn="just">
              <a:buNone/>
            </a:pPr>
            <a:r>
              <a:rPr lang="ru-RU" dirty="0" smtClean="0">
                <a:latin typeface="Times New Roman" pitchFamily="18" charset="0"/>
                <a:cs typeface="Times New Roman" pitchFamily="18" charset="0"/>
              </a:rPr>
              <a:t>      </a:t>
            </a:r>
            <a:r>
              <a:rPr lang="ru-RU" sz="3600" b="1" dirty="0" smtClean="0">
                <a:latin typeface="Times New Roman" pitchFamily="18" charset="0"/>
                <a:cs typeface="Times New Roman" pitchFamily="18" charset="0"/>
              </a:rPr>
              <a:t>Победа российского отряда гребных судов над отрядом шведских кораблей при Гренгаме в июле 1720 г. позволила Российскому флоту еще больше закрепиться в Аландском архипелаге и активнее действовать против коммуникаций противника. 30 августа 1721 г. Швеция подписала Ништадский мирный договор. Победа в Северной войне укрепила международный авторитет России и послужила основанием с 1721 г. именоваться Российской империей. </a:t>
            </a:r>
            <a:endParaRPr lang="ru-RU" sz="3600" b="1" dirty="0">
              <a:latin typeface="Times New Roman" pitchFamily="18" charset="0"/>
              <a:cs typeface="Times New Roman" pitchFamily="18" charset="0"/>
            </a:endParaRPr>
          </a:p>
        </p:txBody>
      </p:sp>
      <p:pic>
        <p:nvPicPr>
          <p:cNvPr id="5125" name="Picture 5"/>
          <p:cNvPicPr>
            <a:picLocks noChangeAspect="1" noChangeArrowheads="1"/>
          </p:cNvPicPr>
          <p:nvPr/>
        </p:nvPicPr>
        <p:blipFill>
          <a:blip r:embed="rId3">
            <a:clrChange>
              <a:clrFrom>
                <a:srgbClr val="FFFFFF"/>
              </a:clrFrom>
              <a:clrTo>
                <a:srgbClr val="FFFFFF">
                  <a:alpha val="0"/>
                </a:srgbClr>
              </a:clrTo>
            </a:clrChange>
            <a:lum bright="-10000" contrast="20000"/>
          </a:blip>
          <a:stretch>
            <a:fillRect/>
          </a:stretch>
        </p:blipFill>
        <p:spPr bwMode="auto">
          <a:xfrm>
            <a:off x="1000100" y="1000108"/>
            <a:ext cx="3286800" cy="4955647"/>
          </a:xfrm>
          <a:prstGeom prst="rect">
            <a:avLst/>
          </a:prstGeom>
          <a:noFill/>
          <a:ln w="9525">
            <a:noFill/>
            <a:miter lim="800000"/>
            <a:headEnd/>
            <a:tailEnd/>
          </a:ln>
          <a:effectLst>
            <a:softEdge rad="31750"/>
          </a:effectLst>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fade">
                                      <p:cBhvr>
                                        <p:cTn id="7"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6576"/>
            <a:ext cx="9144000" cy="1143000"/>
          </a:xfrm>
        </p:spPr>
        <p:txBody>
          <a:bodyPr>
            <a:normAutofit/>
          </a:bodyPr>
          <a:lstStyle/>
          <a:p>
            <a:pPr algn="ctr"/>
            <a:r>
              <a:rPr lang="ru-RU" sz="4000" b="1" cap="all" dirty="0" smtClean="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latin typeface="Arial Black" pitchFamily="34" charset="0"/>
              </a:rPr>
              <a:t>Персидский поход</a:t>
            </a:r>
            <a:endParaRPr lang="ru-RU" sz="4000" b="1" cap="all" dirty="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latin typeface="Arial Black" pitchFamily="34" charset="0"/>
            </a:endParaRPr>
          </a:p>
        </p:txBody>
      </p:sp>
      <p:pic>
        <p:nvPicPr>
          <p:cNvPr id="6" name="Рисунок 5" descr="az08056011.jpg"/>
          <p:cNvPicPr>
            <a:picLocks noChangeAspect="1"/>
          </p:cNvPicPr>
          <p:nvPr/>
        </p:nvPicPr>
        <p:blipFill>
          <a:blip r:embed="rId3">
            <a:lum contrast="20000"/>
          </a:blip>
          <a:stretch>
            <a:fillRect/>
          </a:stretch>
        </p:blipFill>
        <p:spPr>
          <a:xfrm>
            <a:off x="1071538" y="1396230"/>
            <a:ext cx="3428454" cy="4948993"/>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4716016" y="1396230"/>
            <a:ext cx="3995936" cy="4832092"/>
          </a:xfrm>
          <a:prstGeom prst="rect">
            <a:avLst/>
          </a:prstGeom>
        </p:spPr>
        <p:txBody>
          <a:bodyPr wrap="square">
            <a:spAutoFit/>
          </a:bodyPr>
          <a:lstStyle/>
          <a:p>
            <a:pPr algn="just">
              <a:buNone/>
            </a:pPr>
            <a:r>
              <a:rPr lang="ru-RU" sz="2200" b="1" dirty="0">
                <a:latin typeface="Times New Roman" pitchFamily="18" charset="0"/>
                <a:cs typeface="Times New Roman" pitchFamily="18" charset="0"/>
              </a:rPr>
              <a:t>В результате Персидского похода русские войска, заняли города Дербент и Баку с прилегающими к ним землями, которые и отошли к России по трактату, заключенному с шахом Ирана 12 (23) сентября 1723 г. Для постоянного базирования русской флотилии на Каспийском море Петр основал в Астрахани военный порт и Адмиралтейство. </a:t>
            </a:r>
          </a:p>
        </p:txBody>
      </p:sp>
    </p:spTree>
  </p:cSld>
  <p:clrMapOvr>
    <a:masterClrMapping/>
  </p:clrMapOvr>
  <p:transition>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548680"/>
            <a:ext cx="7416824" cy="2246769"/>
          </a:xfrm>
          <a:prstGeom prst="rect">
            <a:avLst/>
          </a:prstGeom>
        </p:spPr>
        <p:txBody>
          <a:bodyPr wrap="square">
            <a:spAutoFit/>
          </a:bodyPr>
          <a:lstStyle/>
          <a:p>
            <a:pPr algn="ctr"/>
            <a:r>
              <a:rPr lang="ru-RU" sz="3200" i="1" dirty="0" smtClean="0">
                <a:solidFill>
                  <a:schemeClr val="tx2">
                    <a:lumMod val="60000"/>
                    <a:lumOff val="40000"/>
                  </a:schemeClr>
                </a:solidFill>
              </a:rPr>
              <a:t>Андреевский флаг</a:t>
            </a:r>
            <a:endParaRPr lang="ru-RU" sz="3200" i="1" dirty="0">
              <a:solidFill>
                <a:schemeClr val="tx2">
                  <a:lumMod val="60000"/>
                  <a:lumOff val="40000"/>
                </a:schemeClr>
              </a:solidFill>
            </a:endParaRPr>
          </a:p>
          <a:p>
            <a:pPr algn="just"/>
            <a:r>
              <a:rPr lang="ru-RU" dirty="0" smtClean="0"/>
              <a:t>История </a:t>
            </a:r>
            <a:r>
              <a:rPr lang="ru-RU" dirty="0"/>
              <a:t>Андреевского флага в качестве морского флага России начинается в эпоху Петра I. Он лично работал над его созданием и перепробовал множество вариантов. Сохранился рисунок Петра, на котором </a:t>
            </a:r>
            <a:r>
              <a:rPr lang="ru-RU" dirty="0" err="1"/>
              <a:t>триколор</a:t>
            </a:r>
            <a:r>
              <a:rPr lang="ru-RU" dirty="0"/>
              <a:t> пересекал </a:t>
            </a:r>
            <a:r>
              <a:rPr lang="ru-RU" dirty="0" err="1"/>
              <a:t>андреевский</a:t>
            </a:r>
            <a:r>
              <a:rPr lang="ru-RU" dirty="0"/>
              <a:t> крест. По легенде, во время работы он заснул, а пробудившись увидел, что солнечные лучи, преломившись на слюдяном окне, образовали крест синего цвета.</a:t>
            </a:r>
            <a:endParaRPr lang="ru-RU" dirty="0"/>
          </a:p>
        </p:txBody>
      </p:sp>
      <p:pic>
        <p:nvPicPr>
          <p:cNvPr id="11266" name="Picture 2" descr="https://flagof.ru/wp-content/uploads/2018/10/0_1e6ba5_cc05a900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116964"/>
            <a:ext cx="4896544" cy="3264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023923"/>
      </p:ext>
    </p:extLst>
  </p:cSld>
  <p:clrMapOvr>
    <a:masterClrMapping/>
  </p:clrMapOvr>
  <p:transition>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548680"/>
            <a:ext cx="7416824" cy="1754326"/>
          </a:xfrm>
          <a:prstGeom prst="rect">
            <a:avLst/>
          </a:prstGeom>
        </p:spPr>
        <p:txBody>
          <a:bodyPr wrap="square">
            <a:spAutoFit/>
          </a:bodyPr>
          <a:lstStyle/>
          <a:p>
            <a:r>
              <a:rPr lang="ru-RU" dirty="0"/>
              <a:t>Петр I утвердил Андреевский флаг военно-морским флагом России. Это случилось 11 декабря 1699 года.</a:t>
            </a:r>
            <a:r>
              <a:rPr lang="ru-RU" dirty="0"/>
              <a:t/>
            </a:r>
            <a:br>
              <a:rPr lang="ru-RU" dirty="0"/>
            </a:br>
            <a:r>
              <a:rPr lang="ru-RU" dirty="0"/>
              <a:t>С тех пор крестовый стяг стал символом и свидетелем морских побед России. </a:t>
            </a:r>
            <a:endParaRPr lang="ru-RU" dirty="0" smtClean="0"/>
          </a:p>
          <a:p>
            <a:pPr algn="just"/>
            <a:r>
              <a:rPr lang="ru-RU" dirty="0" smtClean="0"/>
              <a:t>Традиционным </a:t>
            </a:r>
            <a:r>
              <a:rPr lang="ru-RU" dirty="0"/>
              <a:t>напутствием перед боем было: «С нами Бог и Андреевский флаг».</a:t>
            </a:r>
            <a:endParaRPr lang="ru-RU" dirty="0"/>
          </a:p>
        </p:txBody>
      </p:sp>
      <p:pic>
        <p:nvPicPr>
          <p:cNvPr id="12290" name="Picture 2" descr="https://flagof.ru/wp-content/uploads/2018/10/Dg99hvOX4AEe36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267380"/>
            <a:ext cx="5715000" cy="3962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676250"/>
      </p:ext>
    </p:extLst>
  </p:cSld>
  <p:clrMapOvr>
    <a:masterClrMapping/>
  </p:clrMapOvr>
  <p:transition>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00100" y="1500174"/>
            <a:ext cx="3929090" cy="5016758"/>
          </a:xfrm>
          <a:prstGeom prst="rect">
            <a:avLst/>
          </a:prstGeom>
          <a:ln>
            <a:noFill/>
          </a:ln>
        </p:spPr>
        <p:txBody>
          <a:bodyPr wrap="square" anchor="ctr">
            <a:spAutoFit/>
          </a:bodyPr>
          <a:lstStyle/>
          <a:p>
            <a:r>
              <a:rPr lang="ru-RU" sz="2000" b="1" dirty="0" smtClean="0">
                <a:latin typeface="Times New Roman" pitchFamily="18" charset="0"/>
                <a:cs typeface="Times New Roman" pitchFamily="18" charset="0"/>
              </a:rPr>
              <a:t>Во второй половине XVIII века Военно-Морской Флот Российской империи был усилен из-за более активной внешней политики России и русско-турецких</a:t>
            </a:r>
            <a:r>
              <a:rPr lang="ru-RU" sz="2000" b="1" u="sng" dirty="0" smtClean="0">
                <a:latin typeface="Times New Roman" pitchFamily="18" charset="0"/>
                <a:cs typeface="Times New Roman" pitchFamily="18" charset="0"/>
                <a:hlinkClick r:id="rId2" tooltip="Русско-турецкие войны"/>
              </a:rPr>
              <a:t> </a:t>
            </a:r>
            <a:r>
              <a:rPr lang="ru-RU" sz="2000" b="1" dirty="0" smtClean="0">
                <a:latin typeface="Times New Roman" pitchFamily="18" charset="0"/>
                <a:cs typeface="Times New Roman" pitchFamily="18" charset="0"/>
              </a:rPr>
              <a:t>войн за господство на Чёрном</a:t>
            </a:r>
            <a:r>
              <a:rPr lang="ru-RU" sz="2000" b="1" u="sng" dirty="0" smtClean="0">
                <a:latin typeface="Times New Roman" pitchFamily="18" charset="0"/>
                <a:cs typeface="Times New Roman" pitchFamily="18" charset="0"/>
                <a:hlinkClick r:id="rId3" tooltip="Чёрное море"/>
              </a:rPr>
              <a:t> </a:t>
            </a:r>
            <a:r>
              <a:rPr lang="ru-RU" sz="2000" b="1" dirty="0" smtClean="0">
                <a:latin typeface="Times New Roman" pitchFamily="18" charset="0"/>
                <a:cs typeface="Times New Roman" pitchFamily="18" charset="0"/>
              </a:rPr>
              <a:t>море. Во время Чесменского</a:t>
            </a:r>
            <a:r>
              <a:rPr lang="ru-RU" sz="2000" b="1" u="sng"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сражения 1770г.  эскадра</a:t>
            </a:r>
          </a:p>
          <a:p>
            <a:r>
              <a:rPr lang="ru-RU" sz="2000" b="1" dirty="0" smtClean="0">
                <a:latin typeface="Times New Roman" pitchFamily="18" charset="0"/>
                <a:cs typeface="Times New Roman" pitchFamily="18" charset="0"/>
              </a:rPr>
              <a:t> адмирала </a:t>
            </a:r>
            <a:r>
              <a:rPr lang="ru-RU" sz="2000" b="1" dirty="0" err="1" smtClean="0">
                <a:latin typeface="Times New Roman" pitchFamily="18" charset="0"/>
                <a:cs typeface="Times New Roman" pitchFamily="18" charset="0"/>
              </a:rPr>
              <a:t>Спиридова</a:t>
            </a:r>
            <a:r>
              <a:rPr lang="ru-RU" sz="2000" b="1" dirty="0" smtClean="0">
                <a:latin typeface="Times New Roman" pitchFamily="18" charset="0"/>
                <a:cs typeface="Times New Roman" pitchFamily="18" charset="0"/>
              </a:rPr>
              <a:t> разгромила турецкую флотилию и добилась господства в Эгейском море. В 1771г. Россия завоевала побережье Керченского пролива.</a:t>
            </a:r>
            <a:endParaRPr lang="ru-RU" sz="2000" dirty="0"/>
          </a:p>
        </p:txBody>
      </p:sp>
      <p:sp>
        <p:nvSpPr>
          <p:cNvPr id="3" name="Прямоугольник 2"/>
          <p:cNvSpPr/>
          <p:nvPr/>
        </p:nvSpPr>
        <p:spPr>
          <a:xfrm>
            <a:off x="928662" y="214290"/>
            <a:ext cx="7929618" cy="132343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Black" pitchFamily="34" charset="0"/>
              </a:rPr>
              <a:t>Военно-Морской Флот </a:t>
            </a:r>
          </a:p>
          <a:p>
            <a:pPr algn="ctr"/>
            <a:r>
              <a:rPr lang="ru-RU"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Black" pitchFamily="34" charset="0"/>
              </a:rPr>
              <a:t>в XVIII веке</a:t>
            </a:r>
            <a:endParaRPr lang="ru-RU"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Black" pitchFamily="34" charset="0"/>
            </a:endParaRPr>
          </a:p>
        </p:txBody>
      </p:sp>
      <p:pic>
        <p:nvPicPr>
          <p:cNvPr id="1027" name="Picture 3" descr="C:\Users\Ученик\Desktop\Гергиевские чтения\Фото_Картинки\1368338928_18.jpg"/>
          <p:cNvPicPr>
            <a:picLocks noChangeAspect="1" noChangeArrowheads="1"/>
          </p:cNvPicPr>
          <p:nvPr/>
        </p:nvPicPr>
        <p:blipFill>
          <a:blip r:embed="rId4"/>
          <a:srcRect/>
          <a:stretch>
            <a:fillRect/>
          </a:stretch>
        </p:blipFill>
        <p:spPr bwMode="auto">
          <a:xfrm>
            <a:off x="4714876" y="1428736"/>
            <a:ext cx="4212000" cy="2800687"/>
          </a:xfrm>
          <a:prstGeom prst="rect">
            <a:avLst/>
          </a:prstGeom>
          <a:noFill/>
          <a:effectLst>
            <a:softEdge rad="317500"/>
          </a:effectLst>
        </p:spPr>
      </p:pic>
      <p:pic>
        <p:nvPicPr>
          <p:cNvPr id="1028" name="Picture 4" descr="C:\Users\Ученик\Desktop\Гергиевские чтения\Фото_Картинки\1312014867_56382.jpg"/>
          <p:cNvPicPr>
            <a:picLocks noChangeAspect="1" noChangeArrowheads="1"/>
          </p:cNvPicPr>
          <p:nvPr/>
        </p:nvPicPr>
        <p:blipFill>
          <a:blip r:embed="rId5"/>
          <a:srcRect/>
          <a:stretch>
            <a:fillRect/>
          </a:stretch>
        </p:blipFill>
        <p:spPr bwMode="auto">
          <a:xfrm>
            <a:off x="4714876" y="4071942"/>
            <a:ext cx="4212000" cy="2514812"/>
          </a:xfrm>
          <a:prstGeom prst="rect">
            <a:avLst/>
          </a:prstGeom>
          <a:noFill/>
          <a:effectLst>
            <a:softEdge rad="317500"/>
          </a:effectLst>
        </p:spPr>
      </p:pic>
    </p:spTree>
  </p:cSld>
  <p:clrMapOvr>
    <a:masterClrMapping/>
  </p:clrMapOvr>
  <p:transition>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5984" y="214290"/>
            <a:ext cx="5012911" cy="707886"/>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r>
              <a:rPr lang="ru-RU" sz="4000" b="1" dirty="0" smtClean="0">
                <a:ln w="11430"/>
                <a:solidFill>
                  <a:schemeClr val="accent6">
                    <a:lumMod val="75000"/>
                  </a:schemeClr>
                </a:solidFill>
                <a:effectLst>
                  <a:outerShdw blurRad="80000" dist="40000" dir="5040000" algn="tl">
                    <a:srgbClr val="000000">
                      <a:alpha val="30000"/>
                    </a:srgbClr>
                  </a:outerShdw>
                </a:effectLst>
                <a:latin typeface="Arial Black" pitchFamily="34" charset="0"/>
              </a:rPr>
              <a:t>Начало XIX века</a:t>
            </a:r>
            <a:endParaRPr lang="ru-RU" sz="4000" b="1" dirty="0">
              <a:ln w="11430"/>
              <a:solidFill>
                <a:schemeClr val="accent6">
                  <a:lumMod val="75000"/>
                </a:schemeClr>
              </a:solidFill>
              <a:effectLst>
                <a:outerShdw blurRad="80000" dist="40000" dir="5040000" algn="tl">
                  <a:srgbClr val="000000">
                    <a:alpha val="30000"/>
                  </a:srgbClr>
                </a:outerShdw>
              </a:effectLst>
              <a:latin typeface="Arial Black" pitchFamily="34" charset="0"/>
            </a:endParaRPr>
          </a:p>
        </p:txBody>
      </p:sp>
      <p:sp>
        <p:nvSpPr>
          <p:cNvPr id="3" name="Прямоугольник 2"/>
          <p:cNvSpPr/>
          <p:nvPr/>
        </p:nvSpPr>
        <p:spPr>
          <a:xfrm>
            <a:off x="881968" y="4437112"/>
            <a:ext cx="7820942" cy="1631216"/>
          </a:xfrm>
          <a:prstGeom prst="rect">
            <a:avLst/>
          </a:prstGeom>
        </p:spPr>
        <p:txBody>
          <a:bodyPr wrap="square">
            <a:spAutoFit/>
          </a:bodyPr>
          <a:lstStyle/>
          <a:p>
            <a:pPr algn="just"/>
            <a:r>
              <a:rPr lang="ru-RU" sz="2000" b="1" dirty="0" smtClean="0"/>
              <a:t>В конце XVIII — начале XIX веков, Военно-Морской Флот России стал третьим по величине в мире после Великобритании и Франции. </a:t>
            </a:r>
            <a:endParaRPr lang="ru-RU" sz="2000" b="1" dirty="0" smtClean="0"/>
          </a:p>
          <a:p>
            <a:pPr algn="just"/>
            <a:r>
              <a:rPr lang="ru-RU" sz="2000" b="1" dirty="0" smtClean="0"/>
              <a:t>Черноморский </a:t>
            </a:r>
            <a:r>
              <a:rPr lang="ru-RU" sz="2000" b="1" dirty="0" smtClean="0"/>
              <a:t>флот имел в своём составе 5 линейных кораблей и 19 фрегатов (1787 год), Балтийский флот имел 23 линейных корабля и 130 фрегатов (1788 год).</a:t>
            </a:r>
            <a:endParaRPr lang="ru-RU" sz="2000" b="1" dirty="0"/>
          </a:p>
        </p:txBody>
      </p:sp>
      <p:pic>
        <p:nvPicPr>
          <p:cNvPr id="1026" name="Picture 2" descr="C:\Users\Ученик\Desktop\Гергиевские чтения\Фото_Картинки\34166_4ee84170a29e6173feea9ef350a94aba.jpg.jpg"/>
          <p:cNvPicPr>
            <a:picLocks noChangeAspect="1" noChangeArrowheads="1"/>
          </p:cNvPicPr>
          <p:nvPr/>
        </p:nvPicPr>
        <p:blipFill>
          <a:blip r:embed="rId2"/>
          <a:srcRect/>
          <a:stretch>
            <a:fillRect/>
          </a:stretch>
        </p:blipFill>
        <p:spPr bwMode="auto">
          <a:xfrm>
            <a:off x="2019538" y="836712"/>
            <a:ext cx="5545802" cy="3868751"/>
          </a:xfrm>
          <a:prstGeom prst="rect">
            <a:avLst/>
          </a:prstGeom>
          <a:noFill/>
          <a:effectLst>
            <a:softEdge rad="317500"/>
          </a:effectLst>
        </p:spPr>
      </p:pic>
    </p:spTree>
  </p:cSld>
  <p:clrMapOvr>
    <a:masterClrMapping/>
  </p:clrMapOvr>
  <p:transition>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4959537" y="1022743"/>
            <a:ext cx="3714776"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ru-RU" sz="2000" b="1" dirty="0" smtClean="0">
                <a:ea typeface="Calibri" pitchFamily="34" charset="0"/>
                <a:cs typeface="Times New Roman" pitchFamily="18" charset="0"/>
              </a:rPr>
              <a:t>17 марта 1823 года в Николаеве был заложен первый русский паровой военный корабль - 14-пушечный пароход «Метеор». В</a:t>
            </a:r>
            <a:r>
              <a:rPr kumimoji="0" lang="ru-RU" sz="2000" b="1" i="0" u="none" strike="noStrike" cap="none" normalizeH="0" baseline="0" dirty="0" smtClean="0">
                <a:ln>
                  <a:noFill/>
                </a:ln>
                <a:solidFill>
                  <a:schemeClr val="tx1"/>
                </a:solidFill>
                <a:effectLst/>
                <a:ea typeface="Calibri" pitchFamily="34" charset="0"/>
                <a:cs typeface="Times New Roman" pitchFamily="18" charset="0"/>
              </a:rPr>
              <a:t> 1836 году был построен первый </a:t>
            </a:r>
            <a:r>
              <a:rPr kumimoji="0" lang="ru-RU" sz="2000" b="1" i="0" u="none" strike="noStrike" cap="none" normalizeH="0" baseline="0" dirty="0" err="1" smtClean="0">
                <a:ln>
                  <a:noFill/>
                </a:ln>
                <a:solidFill>
                  <a:schemeClr val="tx1"/>
                </a:solidFill>
                <a:effectLst/>
                <a:ea typeface="Calibri" pitchFamily="34" charset="0"/>
                <a:cs typeface="Times New Roman" pitchFamily="18" charset="0"/>
              </a:rPr>
              <a:t>пароходофрегат</a:t>
            </a:r>
            <a:r>
              <a:rPr kumimoji="0" lang="ru-RU" sz="2000" b="1" i="0" u="none" strike="noStrike" cap="none" normalizeH="0" baseline="0" dirty="0" smtClean="0">
                <a:ln>
                  <a:noFill/>
                </a:ln>
                <a:solidFill>
                  <a:schemeClr val="tx1"/>
                </a:solidFill>
                <a:effectLst/>
                <a:ea typeface="Calibri" pitchFamily="34" charset="0"/>
                <a:cs typeface="Times New Roman" pitchFamily="18" charset="0"/>
              </a:rPr>
              <a:t> </a:t>
            </a:r>
          </a:p>
          <a:p>
            <a:pPr lvl="0" algn="just" fontAlgn="base">
              <a:spcBef>
                <a:spcPct val="0"/>
              </a:spcBef>
              <a:spcAft>
                <a:spcPct val="0"/>
              </a:spcAft>
            </a:pPr>
            <a:r>
              <a:rPr kumimoji="0" lang="ru-RU" sz="2000" b="1" i="0" u="none" strike="noStrike" cap="none" normalizeH="0" baseline="0" dirty="0" smtClean="0">
                <a:ln>
                  <a:noFill/>
                </a:ln>
                <a:solidFill>
                  <a:schemeClr val="tx1"/>
                </a:solidFill>
                <a:effectLst/>
                <a:ea typeface="Calibri" pitchFamily="34" charset="0"/>
                <a:cs typeface="Times New Roman" pitchFamily="18" charset="0"/>
              </a:rPr>
              <a:t>«Богатырь»</a:t>
            </a:r>
            <a:r>
              <a:rPr kumimoji="0" lang="ru-RU" sz="2000" b="1" i="0" u="none" strike="noStrike" cap="none" normalizeH="0" dirty="0" smtClean="0">
                <a:ln>
                  <a:noFill/>
                </a:ln>
                <a:solidFill>
                  <a:schemeClr val="tx1"/>
                </a:solidFill>
                <a:effectLst/>
                <a:ea typeface="Calibri" pitchFamily="34" charset="0"/>
                <a:cs typeface="Times New Roman" pitchFamily="18" charset="0"/>
              </a:rPr>
              <a:t> </a:t>
            </a:r>
            <a:r>
              <a:rPr lang="ru-RU" sz="2000" b="1" dirty="0" smtClean="0">
                <a:ea typeface="Calibri" pitchFamily="34" charset="0"/>
                <a:cs typeface="Times New Roman" pitchFamily="18" charset="0"/>
              </a:rPr>
              <a:t>вооружённый </a:t>
            </a:r>
            <a:r>
              <a:rPr kumimoji="0" lang="ru-RU" sz="2000" b="1" i="0" u="none" strike="noStrike" cap="none" normalizeH="0" baseline="0" dirty="0" smtClean="0">
                <a:ln>
                  <a:noFill/>
                </a:ln>
                <a:solidFill>
                  <a:schemeClr val="tx1"/>
                </a:solidFill>
                <a:effectLst/>
                <a:ea typeface="Calibri" pitchFamily="34" charset="0"/>
                <a:cs typeface="Times New Roman" pitchFamily="18" charset="0"/>
              </a:rPr>
              <a:t>28 пушками. </a:t>
            </a:r>
            <a:endParaRPr kumimoji="0" lang="ru-RU" sz="2000" b="1" i="0" u="none" strike="noStrike" cap="none" normalizeH="0" baseline="0" dirty="0" smtClean="0">
              <a:ln>
                <a:noFill/>
              </a:ln>
              <a:solidFill>
                <a:schemeClr val="tx1"/>
              </a:solidFill>
              <a:effectLst/>
              <a:ea typeface="Calibri" pitchFamily="34" charset="0"/>
              <a:cs typeface="Times New Roman" pitchFamily="18" charset="0"/>
            </a:endParaRPr>
          </a:p>
          <a:p>
            <a:pPr lvl="0" algn="just" fontAlgn="base">
              <a:spcBef>
                <a:spcPct val="0"/>
              </a:spcBef>
              <a:spcAft>
                <a:spcPct val="0"/>
              </a:spcAft>
            </a:pPr>
            <a:r>
              <a:rPr kumimoji="0" lang="ru-RU" sz="2000" b="1" i="0" u="none" strike="noStrike" cap="none" normalizeH="0" baseline="0" dirty="0" smtClean="0">
                <a:ln>
                  <a:noFill/>
                </a:ln>
                <a:solidFill>
                  <a:schemeClr val="tx1"/>
                </a:solidFill>
                <a:effectLst/>
                <a:ea typeface="Calibri" pitchFamily="34" charset="0"/>
                <a:cs typeface="Times New Roman" pitchFamily="18" charset="0"/>
              </a:rPr>
              <a:t>Между</a:t>
            </a:r>
            <a:r>
              <a:rPr kumimoji="0" lang="ru-RU" sz="2000" b="1" i="0" u="none" strike="noStrike" cap="none" normalizeH="0" baseline="0" dirty="0" smtClean="0">
                <a:ln>
                  <a:noFill/>
                </a:ln>
                <a:solidFill>
                  <a:schemeClr val="tx1"/>
                </a:solidFill>
                <a:effectLst/>
                <a:ea typeface="Calibri" pitchFamily="34" charset="0"/>
                <a:cs typeface="Times New Roman" pitchFamily="18" charset="0"/>
              </a:rPr>
              <a:t> 1803 и 1855 годами русские мореплаватели совершили более</a:t>
            </a:r>
            <a:r>
              <a:rPr kumimoji="0" lang="ru-RU" sz="2000" b="1" i="0" u="none" strike="noStrike" cap="none" normalizeH="0" dirty="0" smtClean="0">
                <a:ln>
                  <a:noFill/>
                </a:ln>
                <a:solidFill>
                  <a:schemeClr val="tx1"/>
                </a:solidFill>
                <a:effectLst/>
                <a:ea typeface="Calibri" pitchFamily="34" charset="0"/>
                <a:cs typeface="Times New Roman" pitchFamily="18" charset="0"/>
              </a:rPr>
              <a:t> </a:t>
            </a:r>
            <a:r>
              <a:rPr kumimoji="0" lang="ru-RU" sz="2000" b="1" i="0" u="none" strike="noStrike" cap="none" normalizeH="0" baseline="0" dirty="0" smtClean="0">
                <a:ln>
                  <a:noFill/>
                </a:ln>
                <a:solidFill>
                  <a:schemeClr val="tx1"/>
                </a:solidFill>
                <a:effectLst/>
                <a:ea typeface="Calibri" pitchFamily="34" charset="0"/>
                <a:cs typeface="Times New Roman" pitchFamily="18" charset="0"/>
              </a:rPr>
              <a:t>40 </a:t>
            </a:r>
          </a:p>
          <a:p>
            <a:pPr lvl="0" algn="just" fontAlgn="base">
              <a:spcBef>
                <a:spcPct val="0"/>
              </a:spcBef>
              <a:spcAft>
                <a:spcPct val="0"/>
              </a:spcAft>
            </a:pPr>
            <a:r>
              <a:rPr kumimoji="0" lang="ru-RU" sz="2000" b="1" i="0" u="none" strike="noStrike" cap="none" normalizeH="0" baseline="0" dirty="0" smtClean="0">
                <a:ln>
                  <a:noFill/>
                </a:ln>
                <a:solidFill>
                  <a:schemeClr val="tx1"/>
                </a:solidFill>
                <a:effectLst/>
                <a:ea typeface="Calibri" pitchFamily="34" charset="0"/>
                <a:cs typeface="Times New Roman" pitchFamily="18" charset="0"/>
              </a:rPr>
              <a:t>кругосветных и дальних путешествий, которые сыграли значительную роль в освоении Дальнего Востока</a:t>
            </a:r>
            <a:r>
              <a:rPr lang="ru-RU" sz="2000" b="1" dirty="0" smtClean="0">
                <a:ea typeface="Calibri" pitchFamily="34" charset="0"/>
                <a:cs typeface="Times New Roman" pitchFamily="18" charset="0"/>
              </a:rPr>
              <a:t> и</a:t>
            </a:r>
            <a:r>
              <a:rPr kumimoji="0" lang="ru-RU" sz="2000" b="1" i="0" u="none" strike="noStrike" cap="none" normalizeH="0" baseline="0" dirty="0" smtClean="0">
                <a:ln>
                  <a:noFill/>
                </a:ln>
                <a:solidFill>
                  <a:schemeClr val="tx1"/>
                </a:solidFill>
                <a:effectLst/>
                <a:ea typeface="Calibri" pitchFamily="34" charset="0"/>
                <a:cs typeface="Times New Roman" pitchFamily="18" charset="0"/>
              </a:rPr>
              <a:t> различных океанов.</a:t>
            </a:r>
            <a:endParaRPr kumimoji="0" lang="ru-RU" sz="2000" b="1"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chemeClr val="tx1"/>
              </a:solidFill>
              <a:effectLst/>
              <a:cs typeface="Arial" pitchFamily="34" charset="0"/>
            </a:endParaRPr>
          </a:p>
        </p:txBody>
      </p:sp>
      <p:grpSp>
        <p:nvGrpSpPr>
          <p:cNvPr id="12" name="Группа 11"/>
          <p:cNvGrpSpPr/>
          <p:nvPr/>
        </p:nvGrpSpPr>
        <p:grpSpPr>
          <a:xfrm>
            <a:off x="1041190" y="3691710"/>
            <a:ext cx="3888000" cy="2952000"/>
            <a:chOff x="928662" y="3286124"/>
            <a:chExt cx="4214810" cy="3087993"/>
          </a:xfrm>
        </p:grpSpPr>
        <p:pic>
          <p:nvPicPr>
            <p:cNvPr id="1029" name="Picture 5" descr="C:\Users\Ученик\Desktop\Гергиевские чтения\Фото_Картинки\869475804.jpg"/>
            <p:cNvPicPr>
              <a:picLocks noChangeAspect="1" noChangeArrowheads="1"/>
            </p:cNvPicPr>
            <p:nvPr/>
          </p:nvPicPr>
          <p:blipFill>
            <a:blip r:embed="rId2"/>
            <a:srcRect/>
            <a:stretch>
              <a:fillRect/>
            </a:stretch>
          </p:blipFill>
          <p:spPr bwMode="auto">
            <a:xfrm>
              <a:off x="928662" y="3286124"/>
              <a:ext cx="4214810" cy="3087993"/>
            </a:xfrm>
            <a:prstGeom prst="rect">
              <a:avLst/>
            </a:prstGeom>
            <a:noFill/>
            <a:effectLst>
              <a:softEdge rad="317500"/>
            </a:effectLst>
          </p:spPr>
        </p:pic>
        <p:sp>
          <p:nvSpPr>
            <p:cNvPr id="11" name="TextBox 10"/>
            <p:cNvSpPr txBox="1"/>
            <p:nvPr/>
          </p:nvSpPr>
          <p:spPr>
            <a:xfrm>
              <a:off x="1142976" y="5857892"/>
              <a:ext cx="3714776" cy="369332"/>
            </a:xfrm>
            <a:prstGeom prst="rect">
              <a:avLst/>
            </a:prstGeom>
            <a:noFill/>
          </p:spPr>
          <p:txBody>
            <a:bodyPr wrap="square" rtlCol="0">
              <a:spAutoFit/>
            </a:bodyPr>
            <a:lstStyle/>
            <a:p>
              <a:pPr algn="r"/>
              <a:r>
                <a:rPr lang="ru-RU" b="1" dirty="0" smtClean="0">
                  <a:ea typeface="Calibri" pitchFamily="34" charset="0"/>
                  <a:cs typeface="Times New Roman" pitchFamily="18" charset="0"/>
                </a:rPr>
                <a:t>«Богатырь»</a:t>
              </a:r>
              <a:endParaRPr lang="ru-RU" dirty="0"/>
            </a:p>
          </p:txBody>
        </p:sp>
      </p:grpSp>
      <p:grpSp>
        <p:nvGrpSpPr>
          <p:cNvPr id="16" name="Группа 15"/>
          <p:cNvGrpSpPr/>
          <p:nvPr/>
        </p:nvGrpSpPr>
        <p:grpSpPr>
          <a:xfrm>
            <a:off x="891052" y="1052736"/>
            <a:ext cx="3888000" cy="2952000"/>
            <a:chOff x="1071538" y="642918"/>
            <a:chExt cx="3854457" cy="2963870"/>
          </a:xfrm>
        </p:grpSpPr>
        <p:pic>
          <p:nvPicPr>
            <p:cNvPr id="14" name="Рисунок 13" descr="http://kartarus.lv/userfiles/image/korabli-23e_thumb(1).jpg"/>
            <p:cNvPicPr/>
            <p:nvPr/>
          </p:nvPicPr>
          <p:blipFill>
            <a:blip r:embed="rId3">
              <a:extLst>
                <a:ext uri="{28A0092B-C50C-407E-A947-70E740481C1C}">
                  <a14:useLocalDpi xmlns:a14="http://schemas.microsoft.com/office/drawing/2010/main" val="0"/>
                </a:ext>
              </a:extLst>
            </a:blip>
            <a:srcRect/>
            <a:stretch>
              <a:fillRect/>
            </a:stretch>
          </p:blipFill>
          <p:spPr bwMode="auto">
            <a:xfrm>
              <a:off x="1071538" y="642918"/>
              <a:ext cx="3854457" cy="2963870"/>
            </a:xfrm>
            <a:prstGeom prst="rect">
              <a:avLst/>
            </a:prstGeom>
            <a:noFill/>
            <a:ln>
              <a:noFill/>
            </a:ln>
            <a:effectLst>
              <a:softEdge rad="317500"/>
            </a:effectLst>
          </p:spPr>
        </p:pic>
        <p:sp>
          <p:nvSpPr>
            <p:cNvPr id="15" name="TextBox 14"/>
            <p:cNvSpPr txBox="1"/>
            <p:nvPr/>
          </p:nvSpPr>
          <p:spPr>
            <a:xfrm>
              <a:off x="1643042" y="2928934"/>
              <a:ext cx="3000396" cy="369332"/>
            </a:xfrm>
            <a:prstGeom prst="rect">
              <a:avLst/>
            </a:prstGeom>
            <a:noFill/>
          </p:spPr>
          <p:txBody>
            <a:bodyPr wrap="square" rtlCol="0">
              <a:spAutoFit/>
            </a:bodyPr>
            <a:lstStyle/>
            <a:p>
              <a:pPr algn="r"/>
              <a:r>
                <a:rPr lang="ru-RU" b="1" dirty="0" smtClean="0">
                  <a:ea typeface="Calibri" pitchFamily="34" charset="0"/>
                  <a:cs typeface="Times New Roman" pitchFamily="18" charset="0"/>
                </a:rPr>
                <a:t>«Метеор»</a:t>
              </a:r>
              <a:endParaRPr lang="ru-RU" dirty="0"/>
            </a:p>
          </p:txBody>
        </p:sp>
      </p:grpSp>
      <p:sp>
        <p:nvSpPr>
          <p:cNvPr id="9" name="Прямоугольник 8"/>
          <p:cNvSpPr/>
          <p:nvPr/>
        </p:nvSpPr>
        <p:spPr>
          <a:xfrm>
            <a:off x="2422734" y="213867"/>
            <a:ext cx="5012911" cy="707886"/>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r>
              <a:rPr lang="ru-RU" sz="4000" b="1" dirty="0" smtClean="0">
                <a:ln w="11430"/>
                <a:solidFill>
                  <a:schemeClr val="accent6">
                    <a:lumMod val="75000"/>
                  </a:schemeClr>
                </a:solidFill>
                <a:effectLst>
                  <a:outerShdw blurRad="80000" dist="40000" dir="5040000" algn="tl">
                    <a:srgbClr val="000000">
                      <a:alpha val="30000"/>
                    </a:srgbClr>
                  </a:outerShdw>
                </a:effectLst>
                <a:latin typeface="Arial Black" pitchFamily="34" charset="0"/>
              </a:rPr>
              <a:t>Начало XIX века</a:t>
            </a:r>
            <a:endParaRPr lang="ru-RU" sz="4000" b="1" dirty="0">
              <a:ln w="11430"/>
              <a:solidFill>
                <a:schemeClr val="accent6">
                  <a:lumMod val="75000"/>
                </a:schemeClr>
              </a:solidFill>
              <a:effectLst>
                <a:outerShdw blurRad="80000" dist="40000" dir="5040000" algn="tl">
                  <a:srgbClr val="000000">
                    <a:alpha val="30000"/>
                  </a:srgbClr>
                </a:outerShdw>
              </a:effectLst>
              <a:latin typeface="Arial Black" pitchFamily="34" charset="0"/>
            </a:endParaRPr>
          </a:p>
        </p:txBody>
      </p:sp>
    </p:spTree>
  </p:cSld>
  <p:clrMapOvr>
    <a:masterClrMapping/>
  </p:clrMapOvr>
  <p:transition>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57356" y="285728"/>
            <a:ext cx="5796780" cy="707886"/>
          </a:xfrm>
          <a:prstGeom prst="rect">
            <a:avLst/>
          </a:prstGeom>
        </p:spPr>
        <p:txBody>
          <a:bodyPr wrap="none">
            <a:spAutoFit/>
          </a:bodyPr>
          <a:lstStyle/>
          <a:p>
            <a:r>
              <a:rPr lang="ru-RU"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Крымская война</a:t>
            </a:r>
            <a:endParaRPr lang="ru-RU"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endParaRPr>
          </a:p>
        </p:txBody>
      </p:sp>
      <p:sp>
        <p:nvSpPr>
          <p:cNvPr id="3" name="Прямоугольник 2"/>
          <p:cNvSpPr/>
          <p:nvPr/>
        </p:nvSpPr>
        <p:spPr>
          <a:xfrm>
            <a:off x="928662" y="1000108"/>
            <a:ext cx="7858180" cy="2862322"/>
          </a:xfrm>
          <a:prstGeom prst="rect">
            <a:avLst/>
          </a:prstGeom>
        </p:spPr>
        <p:txBody>
          <a:bodyPr wrap="square">
            <a:spAutoFit/>
          </a:bodyPr>
          <a:lstStyle/>
          <a:p>
            <a:pPr algn="just"/>
            <a:r>
              <a:rPr lang="ru-RU" b="1" dirty="0" smtClean="0"/>
              <a:t>Медленное экономическое развитие России стало причиной её отставания от Европы в области пароходостроения. К началу Крымской войны в 1853 году Россия имела Черноморский и Балтийский флоты, Архангельскую, Каспийскую и Сибирскую </a:t>
            </a:r>
            <a:r>
              <a:rPr lang="ru-RU" b="1" dirty="0" err="1" smtClean="0"/>
              <a:t>флотили</a:t>
            </a:r>
            <a:r>
              <a:rPr lang="ru-RU" b="1" dirty="0" smtClean="0"/>
              <a:t>. Во время осады Севастополя в 1854—1855 годах русские моряки показали пример как можно использовать все возможные средства для защиты их города на море и суше. </a:t>
            </a:r>
            <a:r>
              <a:rPr lang="ru-RU" b="1" dirty="0" smtClean="0">
                <a:latin typeface="Calibri" pitchFamily="34" charset="0"/>
                <a:ea typeface="Times New Roman" pitchFamily="18" charset="0"/>
                <a:cs typeface="Times New Roman" pitchFamily="18" charset="0"/>
              </a:rPr>
              <a:t>По результатам Парижского мирного договора 1856 года Россия лишилась права иметь военный флот на Чёрном море. </a:t>
            </a:r>
            <a:endParaRPr lang="ru-RU" b="1" dirty="0" smtClean="0"/>
          </a:p>
          <a:p>
            <a:pPr algn="just"/>
            <a:endParaRPr lang="ru-RU" b="1" dirty="0" smtClean="0"/>
          </a:p>
          <a:p>
            <a:pPr algn="just"/>
            <a:endParaRPr lang="ru-RU" b="1" dirty="0"/>
          </a:p>
        </p:txBody>
      </p:sp>
      <p:sp>
        <p:nvSpPr>
          <p:cNvPr id="2051" name="Rectangle 3"/>
          <p:cNvSpPr>
            <a:spLocks noChangeArrowheads="1"/>
          </p:cNvSpPr>
          <p:nvPr/>
        </p:nvSpPr>
        <p:spPr bwMode="auto">
          <a:xfrm>
            <a:off x="928662" y="3645024"/>
            <a:ext cx="208823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В 1860-х годах устаревший парусный флот Российской империи потерял своё значение и был заменен на паровой.</a:t>
            </a:r>
            <a:endParaRPr kumimoji="0" lang="ru-RU" b="1"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2" descr="http://www.pravoslavie.ru/sas/image/a/384.b.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391242" y="2508422"/>
            <a:ext cx="6702133" cy="4202039"/>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cSld>
  <p:clrMapOvr>
    <a:masterClrMapping/>
  </p:clrMapOvr>
  <p:transition>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kern="10" dirty="0">
                <a:effectLst>
                  <a:outerShdw dist="45791" dir="2021404" algn="ctr" rotWithShape="0">
                    <a:srgbClr val="B2B2B2">
                      <a:alpha val="80000"/>
                    </a:srgbClr>
                  </a:outerShdw>
                </a:effectLst>
                <a:latin typeface="Monotype Corsiva"/>
              </a:rPr>
              <a:t>Петр </a:t>
            </a:r>
            <a:r>
              <a:rPr lang="en-US" kern="10" dirty="0" smtClean="0">
                <a:effectLst>
                  <a:outerShdw dist="45791" dir="2021404" algn="ctr" rotWithShape="0">
                    <a:srgbClr val="B2B2B2">
                      <a:alpha val="80000"/>
                    </a:srgbClr>
                  </a:outerShdw>
                </a:effectLst>
                <a:latin typeface="Monotype Corsiva"/>
              </a:rPr>
              <a:t>I</a:t>
            </a:r>
            <a:r>
              <a:rPr lang="ru-RU" kern="10" dirty="0" smtClean="0">
                <a:effectLst>
                  <a:outerShdw dist="45791" dir="2021404" algn="ctr" rotWithShape="0">
                    <a:srgbClr val="B2B2B2">
                      <a:alpha val="80000"/>
                    </a:srgbClr>
                  </a:outerShdw>
                </a:effectLst>
                <a:latin typeface="Monotype Corsiva"/>
              </a:rPr>
              <a:t>  (1682-1725)</a:t>
            </a:r>
            <a:br>
              <a:rPr lang="ru-RU" kern="10" dirty="0" smtClean="0">
                <a:effectLst>
                  <a:outerShdw dist="45791" dir="2021404" algn="ctr" rotWithShape="0">
                    <a:srgbClr val="B2B2B2">
                      <a:alpha val="80000"/>
                    </a:srgbClr>
                  </a:outerShdw>
                </a:effectLst>
                <a:latin typeface="Monotype Corsiva"/>
              </a:rPr>
            </a:br>
            <a:r>
              <a:rPr lang="ru-RU" sz="1800" kern="10" dirty="0" smtClean="0">
                <a:effectLst>
                  <a:outerShdw dist="45791" dir="2021404" algn="ctr" rotWithShape="0">
                    <a:srgbClr val="B2B2B2">
                      <a:alpha val="80000"/>
                    </a:srgbClr>
                  </a:outerShdw>
                </a:effectLst>
                <a:latin typeface="Monotype Corsiva"/>
              </a:rPr>
              <a:t>Родился 9 июня 1672 г. – умер 8 февраля 1725 г.</a:t>
            </a:r>
            <a:endParaRPr lang="ru-RU" sz="1800" dirty="0"/>
          </a:p>
        </p:txBody>
      </p:sp>
      <p:pic>
        <p:nvPicPr>
          <p:cNvPr id="4" name="Picture 16" descr="glrx-39816894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64444" y="1600200"/>
            <a:ext cx="3615112"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870868"/>
      </p:ext>
    </p:extLst>
  </p:cSld>
  <p:clrMapOvr>
    <a:masterClrMapping/>
  </p:clrMapOvr>
  <p:transition>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00100" y="1000108"/>
            <a:ext cx="4071966" cy="5355312"/>
          </a:xfrm>
          <a:prstGeom prst="rect">
            <a:avLst/>
          </a:prstGeom>
        </p:spPr>
        <p:txBody>
          <a:bodyPr wrap="square">
            <a:spAutoFit/>
          </a:bodyPr>
          <a:lstStyle/>
          <a:p>
            <a:pPr algn="just"/>
            <a:r>
              <a:rPr lang="ru-RU" b="1" dirty="0" smtClean="0"/>
              <a:t>Военно-морской флот Российской империи продолжал расширяться в конце XIX века, особенно во время царствования императора Николая II. Несмотря на то, что русская промышленность развивалась высокими темпами, она не могла полностью удовлетворить постоянно растущие потребности флота, и некоторые боевые корабли были заказаны во Франции, Германии, США и Дании. Во время гражданской войны в США Россия направила в атлантические и тихоокеанские порты северян две крейсерские эскадры. Эта экспедиция стала показательным примером того, как сравнительно малыми силами можно добиваться крупных политических успехов.</a:t>
            </a:r>
            <a:endParaRPr lang="ru-RU" b="1" dirty="0"/>
          </a:p>
        </p:txBody>
      </p:sp>
      <p:sp>
        <p:nvSpPr>
          <p:cNvPr id="3" name="Прямоугольник 2"/>
          <p:cNvSpPr/>
          <p:nvPr/>
        </p:nvSpPr>
        <p:spPr>
          <a:xfrm>
            <a:off x="2428860" y="285728"/>
            <a:ext cx="4631396" cy="707886"/>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r>
              <a:rPr lang="ru-RU" sz="4000" b="1" dirty="0" smtClean="0">
                <a:ln w="11430"/>
                <a:solidFill>
                  <a:schemeClr val="accent6">
                    <a:lumMod val="75000"/>
                  </a:schemeClr>
                </a:solidFill>
                <a:effectLst>
                  <a:outerShdw blurRad="80000" dist="40000" dir="5040000" algn="tl">
                    <a:srgbClr val="000000">
                      <a:alpha val="30000"/>
                    </a:srgbClr>
                  </a:outerShdw>
                </a:effectLst>
                <a:latin typeface="Arial Black" pitchFamily="34" charset="0"/>
              </a:rPr>
              <a:t>Конец XIX века</a:t>
            </a:r>
            <a:endParaRPr lang="ru-RU" sz="4000" b="1" dirty="0">
              <a:ln w="11430"/>
              <a:solidFill>
                <a:schemeClr val="accent6">
                  <a:lumMod val="75000"/>
                </a:schemeClr>
              </a:solidFill>
              <a:effectLst>
                <a:outerShdw blurRad="80000" dist="40000" dir="5040000" algn="tl">
                  <a:srgbClr val="000000">
                    <a:alpha val="30000"/>
                  </a:srgbClr>
                </a:outerShdw>
              </a:effectLst>
              <a:latin typeface="Arial Black" pitchFamily="34" charset="0"/>
            </a:endParaRPr>
          </a:p>
        </p:txBody>
      </p:sp>
      <p:pic>
        <p:nvPicPr>
          <p:cNvPr id="1026" name="Picture 2" descr="C:\Users\Ученик\Desktop\Гергиевские чтения\Фото_Картинки\038.jpg"/>
          <p:cNvPicPr>
            <a:picLocks noChangeAspect="1" noChangeArrowheads="1"/>
          </p:cNvPicPr>
          <p:nvPr/>
        </p:nvPicPr>
        <p:blipFill>
          <a:blip r:embed="rId3"/>
          <a:srcRect/>
          <a:stretch>
            <a:fillRect/>
          </a:stretch>
        </p:blipFill>
        <p:spPr bwMode="auto">
          <a:xfrm>
            <a:off x="4857752" y="1142984"/>
            <a:ext cx="3929060" cy="2418555"/>
          </a:xfrm>
          <a:prstGeom prst="rect">
            <a:avLst/>
          </a:prstGeom>
          <a:noFill/>
          <a:effectLst>
            <a:softEdge rad="317500"/>
          </a:effectLst>
        </p:spPr>
      </p:pic>
      <p:pic>
        <p:nvPicPr>
          <p:cNvPr id="1028" name="Picture 4" descr="http://shipwiki.ru/images/parohod_britannia_ili_otkrytie_1.jpg"/>
          <p:cNvPicPr>
            <a:picLocks noChangeAspect="1" noChangeArrowheads="1"/>
          </p:cNvPicPr>
          <p:nvPr/>
        </p:nvPicPr>
        <p:blipFill>
          <a:blip r:embed="rId4"/>
          <a:srcRect/>
          <a:stretch>
            <a:fillRect/>
          </a:stretch>
        </p:blipFill>
        <p:spPr bwMode="auto">
          <a:xfrm>
            <a:off x="5000628" y="3571876"/>
            <a:ext cx="3790950" cy="2857500"/>
          </a:xfrm>
          <a:prstGeom prst="rect">
            <a:avLst/>
          </a:prstGeom>
          <a:noFill/>
          <a:effectLst>
            <a:softEdge rad="317500"/>
          </a:effectLst>
        </p:spPr>
      </p:pic>
    </p:spTree>
  </p:cSld>
  <p:clrMapOvr>
    <a:masterClrMapping/>
  </p:clrMapOvr>
  <p:transition>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54149" y="886508"/>
            <a:ext cx="4204131" cy="5909310"/>
          </a:xfrm>
          <a:prstGeom prst="rect">
            <a:avLst/>
          </a:prstGeom>
        </p:spPr>
        <p:txBody>
          <a:bodyPr wrap="square">
            <a:spAutoFit/>
          </a:bodyPr>
          <a:lstStyle/>
          <a:p>
            <a:pPr algn="just"/>
            <a:r>
              <a:rPr lang="ru-RU" b="1" dirty="0" smtClean="0"/>
              <a:t>В ночь 8 февраля 1904 года японский флот под командой адмирала </a:t>
            </a:r>
            <a:r>
              <a:rPr lang="ru-RU" b="1" dirty="0" err="1" smtClean="0"/>
              <a:t>Хэйхатиро</a:t>
            </a:r>
            <a:r>
              <a:rPr lang="ru-RU" b="1" dirty="0" smtClean="0"/>
              <a:t> Того начал военные действия против Российской империи. В результате внезапной атаки на Порт-Артур два российских эскадренных броненосца были серьёзно повреждены торпедами. Эта атака развилась в полномасштабную битву следующим утром. Российское командование послало эскадру Балтийского флота в помощь осаждённому Порт-Артуру через Атлантический, Индийский и Тихий океаны. 21 октября 1904 года они едва не спровоцировали войну с Великобританией во время </a:t>
            </a:r>
            <a:r>
              <a:rPr lang="ru-RU" b="1" dirty="0" err="1" smtClean="0"/>
              <a:t>Гулльского</a:t>
            </a:r>
            <a:r>
              <a:rPr lang="ru-RU" b="1" dirty="0" smtClean="0"/>
              <a:t> инцидента, когда российский флот обстрелял британские рыболовные суда, приняв их за японские миноносцы.</a:t>
            </a:r>
            <a:endParaRPr lang="ru-RU" b="1" dirty="0"/>
          </a:p>
        </p:txBody>
      </p:sp>
      <p:sp>
        <p:nvSpPr>
          <p:cNvPr id="3" name="Прямоугольник 2"/>
          <p:cNvSpPr/>
          <p:nvPr/>
        </p:nvSpPr>
        <p:spPr>
          <a:xfrm>
            <a:off x="1285852" y="285728"/>
            <a:ext cx="7378943" cy="646331"/>
          </a:xfrm>
          <a:prstGeom prst="rect">
            <a:avLst/>
          </a:prstGeom>
        </p:spPr>
        <p:txBody>
          <a:bodyPr wrap="none">
            <a:spAutoFit/>
          </a:bodyPr>
          <a:lstStyle/>
          <a:p>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Русско-японская война</a:t>
            </a:r>
            <a:endParaRPr lang="ru-RU"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endParaRPr>
          </a:p>
        </p:txBody>
      </p:sp>
      <p:pic>
        <p:nvPicPr>
          <p:cNvPr id="1026" name="Picture 2" descr="C:\Users\Ученик\Documents\Информатика\2015-2016\7 класс\7 А класс\Пожарский Егор\Гергиевские чтения\Фото_Картинки\1024px-Fire_of_the_Oil_Depot_Caused_by_Our_Gunfire.jpg"/>
          <p:cNvPicPr>
            <a:picLocks noChangeAspect="1" noChangeArrowheads="1"/>
          </p:cNvPicPr>
          <p:nvPr/>
        </p:nvPicPr>
        <p:blipFill>
          <a:blip r:embed="rId3"/>
          <a:srcRect/>
          <a:stretch>
            <a:fillRect/>
          </a:stretch>
        </p:blipFill>
        <p:spPr bwMode="auto">
          <a:xfrm>
            <a:off x="5085934" y="1114296"/>
            <a:ext cx="3988857" cy="2726868"/>
          </a:xfrm>
          <a:prstGeom prst="rect">
            <a:avLst/>
          </a:prstGeom>
          <a:noFill/>
          <a:effectLst>
            <a:softEdge rad="317500"/>
          </a:effectLst>
        </p:spPr>
      </p:pic>
      <p:pic>
        <p:nvPicPr>
          <p:cNvPr id="7171" name="Picture 3" descr="C:\Users\Ученик\Documents\Информатика\2015-2016\7 класс\7 А класс\Пожарский Егор\Гергиевские чтения\Фото_Картинки\13_281009.jpg"/>
          <p:cNvPicPr>
            <a:picLocks noChangeAspect="1" noChangeArrowheads="1"/>
          </p:cNvPicPr>
          <p:nvPr/>
        </p:nvPicPr>
        <p:blipFill>
          <a:blip r:embed="rId4" cstate="print"/>
          <a:srcRect/>
          <a:stretch>
            <a:fillRect/>
          </a:stretch>
        </p:blipFill>
        <p:spPr bwMode="auto">
          <a:xfrm>
            <a:off x="4975231" y="4000504"/>
            <a:ext cx="4210264" cy="2596848"/>
          </a:xfrm>
          <a:prstGeom prst="rect">
            <a:avLst/>
          </a:prstGeom>
          <a:noFill/>
          <a:effectLst>
            <a:softEdge rad="317500"/>
          </a:effectLst>
        </p:spPr>
      </p:pic>
    </p:spTree>
  </p:cSld>
  <p:clrMapOvr>
    <a:masterClrMapping/>
  </p:clrMapOvr>
  <p:transition>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2976" y="500042"/>
            <a:ext cx="3500446" cy="2862322"/>
          </a:xfrm>
          <a:prstGeom prst="rect">
            <a:avLst/>
          </a:prstGeom>
        </p:spPr>
        <p:txBody>
          <a:bodyPr wrap="square">
            <a:spAutoFit/>
          </a:bodyPr>
          <a:lstStyle/>
          <a:p>
            <a:pPr algn="just"/>
            <a:r>
              <a:rPr lang="ru-RU" sz="2000" b="1" dirty="0" smtClean="0"/>
              <a:t>Эскадра Балтийского флота была встречена японскими силами около острова Цусима. В результате </a:t>
            </a:r>
            <a:r>
              <a:rPr lang="ru-RU" sz="2000" b="1" dirty="0" err="1" smtClean="0"/>
              <a:t>Цусимского</a:t>
            </a:r>
            <a:r>
              <a:rPr lang="ru-RU" sz="2000" b="1" dirty="0" smtClean="0"/>
              <a:t> сражения, более подготовленная японская эскадра, вывела из строя главные корабли русской эскадры. </a:t>
            </a:r>
            <a:endParaRPr lang="ru-RU" sz="2000" b="1" dirty="0"/>
          </a:p>
        </p:txBody>
      </p:sp>
      <p:sp>
        <p:nvSpPr>
          <p:cNvPr id="3" name="Прямоугольник 2"/>
          <p:cNvSpPr/>
          <p:nvPr/>
        </p:nvSpPr>
        <p:spPr>
          <a:xfrm>
            <a:off x="5143504" y="2857496"/>
            <a:ext cx="3357570" cy="3785652"/>
          </a:xfrm>
          <a:prstGeom prst="rect">
            <a:avLst/>
          </a:prstGeom>
        </p:spPr>
        <p:txBody>
          <a:bodyPr wrap="square">
            <a:spAutoFit/>
          </a:bodyPr>
          <a:lstStyle/>
          <a:p>
            <a:pPr algn="just"/>
            <a:r>
              <a:rPr lang="ru-RU" sz="2000" b="1" dirty="0" smtClean="0"/>
              <a:t>Вторая Тихоокеанская эскадра была полностью разгромлена — практически все боевые корабли погибли или были затоплены экипажами, остальные под командованием контр-адмирала Небогатова сдались, и лишь единицы ушли или в нейтральные порты или во Владивосток.</a:t>
            </a:r>
            <a:endParaRPr lang="ru-RU" sz="2000" dirty="0"/>
          </a:p>
        </p:txBody>
      </p:sp>
      <p:pic>
        <p:nvPicPr>
          <p:cNvPr id="1026" name="Picture 2" descr="C:\Users\Ученик\Documents\Информатика\2015-2016\7 класс\7 А класс\Пожарский Егор\Гергиевские чтения\Фото_Картинки\15_281009.jpg"/>
          <p:cNvPicPr>
            <a:picLocks noChangeAspect="1" noChangeArrowheads="1"/>
          </p:cNvPicPr>
          <p:nvPr/>
        </p:nvPicPr>
        <p:blipFill>
          <a:blip r:embed="rId2"/>
          <a:srcRect/>
          <a:stretch>
            <a:fillRect/>
          </a:stretch>
        </p:blipFill>
        <p:spPr bwMode="auto">
          <a:xfrm>
            <a:off x="4572000" y="142852"/>
            <a:ext cx="4245348" cy="2495548"/>
          </a:xfrm>
          <a:prstGeom prst="rect">
            <a:avLst/>
          </a:prstGeom>
          <a:noFill/>
          <a:effectLst>
            <a:softEdge rad="317500"/>
          </a:effectLst>
        </p:spPr>
      </p:pic>
      <p:pic>
        <p:nvPicPr>
          <p:cNvPr id="1027" name="Picture 3" descr="C:\Users\Ученик\Documents\Информатика\2015-2016\7 класс\7 А класс\Пожарский Егор\Гергиевские чтения\Фото_Картинки\12_281009.jpg"/>
          <p:cNvPicPr>
            <a:picLocks noChangeAspect="1" noChangeArrowheads="1"/>
          </p:cNvPicPr>
          <p:nvPr/>
        </p:nvPicPr>
        <p:blipFill>
          <a:blip r:embed="rId3" cstate="print"/>
          <a:srcRect/>
          <a:stretch>
            <a:fillRect/>
          </a:stretch>
        </p:blipFill>
        <p:spPr bwMode="auto">
          <a:xfrm>
            <a:off x="1000100" y="3643314"/>
            <a:ext cx="4215003" cy="2518268"/>
          </a:xfrm>
          <a:prstGeom prst="rect">
            <a:avLst/>
          </a:prstGeom>
          <a:noFill/>
          <a:effectLst>
            <a:softEdge rad="317500"/>
          </a:effectLst>
        </p:spPr>
      </p:pic>
      <p:sp>
        <p:nvSpPr>
          <p:cNvPr id="6" name="TextBox 5"/>
          <p:cNvSpPr txBox="1"/>
          <p:nvPr/>
        </p:nvSpPr>
        <p:spPr>
          <a:xfrm>
            <a:off x="1399242" y="5961527"/>
            <a:ext cx="3214710" cy="400110"/>
          </a:xfrm>
          <a:prstGeom prst="rect">
            <a:avLst/>
          </a:prstGeom>
          <a:noFill/>
        </p:spPr>
        <p:txBody>
          <a:bodyPr wrap="square" rtlCol="0">
            <a:spAutoFit/>
          </a:bodyPr>
          <a:lstStyle/>
          <a:p>
            <a:r>
              <a:rPr lang="ru-RU" sz="2000" b="1" dirty="0" smtClean="0">
                <a:ln w="10541" cmpd="sng">
                  <a:solidFill>
                    <a:srgbClr val="7D7D7D">
                      <a:tint val="100000"/>
                      <a:shade val="100000"/>
                      <a:satMod val="110000"/>
                    </a:srgbClr>
                  </a:solidFill>
                  <a:prstDash val="solid"/>
                </a:ln>
                <a:solidFill>
                  <a:srgbClr val="002060"/>
                </a:solidFill>
              </a:rPr>
              <a:t>Крейсер </a:t>
            </a:r>
            <a:r>
              <a:rPr lang="en-US" sz="2000" b="1" dirty="0" smtClean="0">
                <a:ln w="10541" cmpd="sng">
                  <a:solidFill>
                    <a:srgbClr val="7D7D7D">
                      <a:tint val="100000"/>
                      <a:shade val="100000"/>
                      <a:satMod val="110000"/>
                    </a:srgbClr>
                  </a:solidFill>
                  <a:prstDash val="solid"/>
                </a:ln>
                <a:solidFill>
                  <a:srgbClr val="002060"/>
                </a:solidFill>
              </a:rPr>
              <a:t>I</a:t>
            </a:r>
            <a:r>
              <a:rPr lang="ru-RU" sz="2000" b="1" dirty="0" smtClean="0">
                <a:ln w="10541" cmpd="sng">
                  <a:solidFill>
                    <a:srgbClr val="7D7D7D">
                      <a:tint val="100000"/>
                      <a:shade val="100000"/>
                      <a:satMod val="110000"/>
                    </a:srgbClr>
                  </a:solidFill>
                  <a:prstDash val="solid"/>
                </a:ln>
                <a:solidFill>
                  <a:srgbClr val="002060"/>
                </a:solidFill>
              </a:rPr>
              <a:t> ранга </a:t>
            </a:r>
            <a:r>
              <a:rPr lang="en-US" sz="2000" b="1" dirty="0" smtClean="0">
                <a:ln w="10541" cmpd="sng">
                  <a:solidFill>
                    <a:srgbClr val="7D7D7D">
                      <a:tint val="100000"/>
                      <a:shade val="100000"/>
                      <a:satMod val="110000"/>
                    </a:srgbClr>
                  </a:solidFill>
                  <a:prstDash val="solid"/>
                </a:ln>
                <a:solidFill>
                  <a:srgbClr val="002060"/>
                </a:solidFill>
              </a:rPr>
              <a:t>“</a:t>
            </a:r>
            <a:r>
              <a:rPr lang="ru-RU" sz="2000" b="1" dirty="0" smtClean="0">
                <a:ln w="10541" cmpd="sng">
                  <a:solidFill>
                    <a:srgbClr val="7D7D7D">
                      <a:tint val="100000"/>
                      <a:shade val="100000"/>
                      <a:satMod val="110000"/>
                    </a:srgbClr>
                  </a:solidFill>
                  <a:prstDash val="solid"/>
                </a:ln>
                <a:solidFill>
                  <a:srgbClr val="002060"/>
                </a:solidFill>
              </a:rPr>
              <a:t>Россия</a:t>
            </a:r>
            <a:r>
              <a:rPr lang="en-US" sz="2000" b="1" dirty="0" smtClean="0">
                <a:ln w="10541" cmpd="sng">
                  <a:solidFill>
                    <a:srgbClr val="7D7D7D">
                      <a:tint val="100000"/>
                      <a:shade val="100000"/>
                      <a:satMod val="110000"/>
                    </a:srgbClr>
                  </a:solidFill>
                  <a:prstDash val="solid"/>
                </a:ln>
                <a:solidFill>
                  <a:srgbClr val="002060"/>
                </a:solidFill>
              </a:rPr>
              <a:t>”</a:t>
            </a:r>
            <a:endParaRPr lang="ru-RU" sz="2000" b="1" dirty="0">
              <a:ln w="10541" cmpd="sng">
                <a:solidFill>
                  <a:srgbClr val="7D7D7D">
                    <a:tint val="100000"/>
                    <a:shade val="100000"/>
                    <a:satMod val="110000"/>
                  </a:srgbClr>
                </a:solidFill>
                <a:prstDash val="solid"/>
              </a:ln>
              <a:solidFill>
                <a:srgbClr val="002060"/>
              </a:solidFill>
            </a:endParaRPr>
          </a:p>
        </p:txBody>
      </p:sp>
      <p:sp>
        <p:nvSpPr>
          <p:cNvPr id="7" name="TextBox 6"/>
          <p:cNvSpPr txBox="1"/>
          <p:nvPr/>
        </p:nvSpPr>
        <p:spPr>
          <a:xfrm>
            <a:off x="4634365" y="2348880"/>
            <a:ext cx="4143404" cy="707886"/>
          </a:xfrm>
          <a:prstGeom prst="rect">
            <a:avLst/>
          </a:prstGeom>
          <a:noFill/>
        </p:spPr>
        <p:txBody>
          <a:bodyPr wrap="square" rtlCol="0">
            <a:spAutoFit/>
          </a:bodyPr>
          <a:lstStyle/>
          <a:p>
            <a:pPr algn="ctr"/>
            <a:r>
              <a:rPr lang="ru-RU" sz="2000" b="1" dirty="0" smtClean="0">
                <a:ln w="10541" cmpd="sng">
                  <a:solidFill>
                    <a:srgbClr val="7D7D7D">
                      <a:tint val="100000"/>
                      <a:shade val="100000"/>
                      <a:satMod val="110000"/>
                    </a:srgbClr>
                  </a:solidFill>
                  <a:prstDash val="solid"/>
                </a:ln>
                <a:solidFill>
                  <a:srgbClr val="002060"/>
                </a:solidFill>
              </a:rPr>
              <a:t>Эскадренный броненосец</a:t>
            </a:r>
            <a:endParaRPr lang="en-US" sz="2000" b="1" dirty="0" smtClean="0">
              <a:ln w="10541" cmpd="sng">
                <a:solidFill>
                  <a:srgbClr val="7D7D7D">
                    <a:tint val="100000"/>
                    <a:shade val="100000"/>
                    <a:satMod val="110000"/>
                  </a:srgbClr>
                </a:solidFill>
                <a:prstDash val="solid"/>
              </a:ln>
              <a:solidFill>
                <a:srgbClr val="002060"/>
              </a:solidFill>
            </a:endParaRPr>
          </a:p>
          <a:p>
            <a:pPr algn="ctr"/>
            <a:r>
              <a:rPr lang="en-US" sz="2000" b="1" dirty="0" smtClean="0">
                <a:ln w="10541" cmpd="sng">
                  <a:solidFill>
                    <a:srgbClr val="7D7D7D">
                      <a:tint val="100000"/>
                      <a:shade val="100000"/>
                      <a:satMod val="110000"/>
                    </a:srgbClr>
                  </a:solidFill>
                  <a:prstDash val="solid"/>
                </a:ln>
                <a:solidFill>
                  <a:srgbClr val="002060"/>
                </a:solidFill>
              </a:rPr>
              <a:t>“</a:t>
            </a:r>
            <a:r>
              <a:rPr lang="ru-RU" sz="2000" b="1" dirty="0" smtClean="0">
                <a:ln w="10541" cmpd="sng">
                  <a:solidFill>
                    <a:srgbClr val="7D7D7D">
                      <a:tint val="100000"/>
                      <a:shade val="100000"/>
                      <a:satMod val="110000"/>
                    </a:srgbClr>
                  </a:solidFill>
                  <a:prstDash val="solid"/>
                </a:ln>
                <a:solidFill>
                  <a:srgbClr val="002060"/>
                </a:solidFill>
              </a:rPr>
              <a:t>Бородино</a:t>
            </a:r>
            <a:r>
              <a:rPr lang="en-US" sz="2000" b="1" dirty="0" smtClean="0">
                <a:ln w="10541" cmpd="sng">
                  <a:solidFill>
                    <a:srgbClr val="7D7D7D">
                      <a:tint val="100000"/>
                      <a:shade val="100000"/>
                      <a:satMod val="110000"/>
                    </a:srgbClr>
                  </a:solidFill>
                  <a:prstDash val="solid"/>
                </a:ln>
                <a:solidFill>
                  <a:srgbClr val="002060"/>
                </a:solidFill>
              </a:rPr>
              <a:t>”</a:t>
            </a:r>
            <a:endParaRPr lang="ru-RU" sz="2000" b="1" dirty="0">
              <a:ln w="10541" cmpd="sng">
                <a:solidFill>
                  <a:srgbClr val="7D7D7D">
                    <a:tint val="100000"/>
                    <a:shade val="100000"/>
                    <a:satMod val="110000"/>
                  </a:srgbClr>
                </a:solidFill>
                <a:prstDash val="solid"/>
              </a:ln>
              <a:solidFill>
                <a:srgbClr val="002060"/>
              </a:solidFill>
            </a:endParaRPr>
          </a:p>
        </p:txBody>
      </p:sp>
    </p:spTree>
  </p:cSld>
  <p:clrMapOvr>
    <a:masterClrMapping/>
  </p:clrMapOvr>
  <p:transition>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43340" y="827576"/>
            <a:ext cx="4415168" cy="5909310"/>
          </a:xfrm>
          <a:prstGeom prst="rect">
            <a:avLst/>
          </a:prstGeom>
        </p:spPr>
        <p:txBody>
          <a:bodyPr wrap="square">
            <a:spAutoFit/>
          </a:bodyPr>
          <a:lstStyle/>
          <a:p>
            <a:pPr algn="just"/>
            <a:r>
              <a:rPr lang="ru-RU" b="1" dirty="0" smtClean="0"/>
              <a:t>После фиаско в Русско-японской войне флот Российской империи упал с третьего места в мире на шестое место. 19 марта 1906 года указом императора Николая II в составе Военно-морского флота Российской империи был создан новый род сил — подводные, имевших на вооружении подводные лодки, в строй вошли 10 субмарин, которые до этого числились как миноносцы. Перевооружение также включало большое участие зарубежных партнёров — крейсер «</a:t>
            </a:r>
            <a:r>
              <a:rPr lang="ru-RU" b="1" dirty="0" err="1" smtClean="0"/>
              <a:t>Рюрик</a:t>
            </a:r>
            <a:r>
              <a:rPr lang="ru-RU" b="1" dirty="0" smtClean="0"/>
              <a:t>» и оборудование других кораблей было заказано на иностранных судоверфях. После начала Первой мировой войны корабли и оборудование под строительством в Германии были конфискованы. Оборудование из Англии частично было передано союзниками и частично доставлено в Россию.</a:t>
            </a:r>
            <a:endParaRPr lang="ru-RU" b="1" dirty="0"/>
          </a:p>
        </p:txBody>
      </p:sp>
      <p:pic>
        <p:nvPicPr>
          <p:cNvPr id="2050" name="Picture 2" descr="C:\Users\Ученик\Documents\Информатика\2015-2016\7 класс\7 А класс\Пожарский Егор\Гергиевские чтения\Фото_Картинки\16_281009.jpg"/>
          <p:cNvPicPr>
            <a:picLocks noChangeAspect="1" noChangeArrowheads="1"/>
          </p:cNvPicPr>
          <p:nvPr/>
        </p:nvPicPr>
        <p:blipFill>
          <a:blip r:embed="rId3" cstate="print"/>
          <a:srcRect/>
          <a:stretch>
            <a:fillRect/>
          </a:stretch>
        </p:blipFill>
        <p:spPr bwMode="auto">
          <a:xfrm>
            <a:off x="5000628" y="827576"/>
            <a:ext cx="3960000" cy="2597882"/>
          </a:xfrm>
          <a:prstGeom prst="rect">
            <a:avLst/>
          </a:prstGeom>
          <a:noFill/>
          <a:effectLst>
            <a:softEdge rad="317500"/>
          </a:effectLst>
        </p:spPr>
      </p:pic>
      <p:sp>
        <p:nvSpPr>
          <p:cNvPr id="4" name="Прямоугольник 3"/>
          <p:cNvSpPr/>
          <p:nvPr/>
        </p:nvSpPr>
        <p:spPr>
          <a:xfrm>
            <a:off x="2000232" y="214290"/>
            <a:ext cx="5583580" cy="646331"/>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r>
              <a:rPr lang="ru-RU" sz="3600" b="1" dirty="0" smtClean="0">
                <a:ln w="11430"/>
                <a:solidFill>
                  <a:schemeClr val="accent6">
                    <a:lumMod val="75000"/>
                  </a:schemeClr>
                </a:solidFill>
                <a:effectLst>
                  <a:outerShdw blurRad="80000" dist="40000" dir="5040000" algn="tl">
                    <a:srgbClr val="000000">
                      <a:alpha val="30000"/>
                    </a:srgbClr>
                  </a:outerShdw>
                </a:effectLst>
                <a:latin typeface="Arial Black" pitchFamily="34" charset="0"/>
              </a:rPr>
              <a:t>Возрождение флота</a:t>
            </a:r>
            <a:endParaRPr lang="ru-RU" sz="3600" b="1" dirty="0">
              <a:ln w="11430"/>
              <a:solidFill>
                <a:schemeClr val="accent6">
                  <a:lumMod val="75000"/>
                </a:schemeClr>
              </a:solidFill>
              <a:effectLst>
                <a:outerShdw blurRad="80000" dist="40000" dir="5040000" algn="tl">
                  <a:srgbClr val="000000">
                    <a:alpha val="30000"/>
                  </a:srgbClr>
                </a:outerShdw>
              </a:effectLst>
              <a:latin typeface="Arial Black" pitchFamily="34" charset="0"/>
            </a:endParaRPr>
          </a:p>
        </p:txBody>
      </p:sp>
      <p:sp>
        <p:nvSpPr>
          <p:cNvPr id="5" name="Прямоугольник 4"/>
          <p:cNvSpPr/>
          <p:nvPr/>
        </p:nvSpPr>
        <p:spPr>
          <a:xfrm>
            <a:off x="5500694" y="3286124"/>
            <a:ext cx="3186705" cy="707886"/>
          </a:xfrm>
          <a:prstGeom prst="rect">
            <a:avLst/>
          </a:prstGeom>
        </p:spPr>
        <p:txBody>
          <a:bodyPr wrap="none">
            <a:spAutoFit/>
          </a:bodyPr>
          <a:lstStyle/>
          <a:p>
            <a:pPr algn="ctr"/>
            <a:r>
              <a:rPr lang="ru-RU" sz="2000" b="1" dirty="0" smtClean="0">
                <a:ln w="10541" cmpd="sng">
                  <a:solidFill>
                    <a:srgbClr val="7D7D7D">
                      <a:tint val="100000"/>
                      <a:shade val="100000"/>
                      <a:satMod val="110000"/>
                    </a:srgbClr>
                  </a:solidFill>
                  <a:prstDash val="solid"/>
                </a:ln>
                <a:solidFill>
                  <a:srgbClr val="002060"/>
                </a:solidFill>
              </a:rPr>
              <a:t>Эскадренный броненосец </a:t>
            </a:r>
            <a:endParaRPr lang="en-US" sz="2000" b="1" dirty="0" smtClean="0">
              <a:ln w="10541" cmpd="sng">
                <a:solidFill>
                  <a:srgbClr val="7D7D7D">
                    <a:tint val="100000"/>
                    <a:shade val="100000"/>
                    <a:satMod val="110000"/>
                  </a:srgbClr>
                </a:solidFill>
                <a:prstDash val="solid"/>
              </a:ln>
              <a:solidFill>
                <a:srgbClr val="002060"/>
              </a:solidFill>
            </a:endParaRPr>
          </a:p>
          <a:p>
            <a:pPr algn="ctr"/>
            <a:r>
              <a:rPr lang="en-US" sz="2000" b="1" dirty="0" smtClean="0">
                <a:ln w="10541" cmpd="sng">
                  <a:solidFill>
                    <a:srgbClr val="7D7D7D">
                      <a:tint val="100000"/>
                      <a:shade val="100000"/>
                      <a:satMod val="110000"/>
                    </a:srgbClr>
                  </a:solidFill>
                  <a:prstDash val="solid"/>
                </a:ln>
                <a:solidFill>
                  <a:srgbClr val="002060"/>
                </a:solidFill>
              </a:rPr>
              <a:t>“</a:t>
            </a:r>
            <a:r>
              <a:rPr lang="ru-RU" sz="2000" b="1" dirty="0" smtClean="0">
                <a:ln w="10541" cmpd="sng">
                  <a:solidFill>
                    <a:srgbClr val="7D7D7D">
                      <a:tint val="100000"/>
                      <a:shade val="100000"/>
                      <a:satMod val="110000"/>
                    </a:srgbClr>
                  </a:solidFill>
                  <a:prstDash val="solid"/>
                </a:ln>
                <a:solidFill>
                  <a:srgbClr val="002060"/>
                </a:solidFill>
              </a:rPr>
              <a:t>Император Александр </a:t>
            </a:r>
            <a:r>
              <a:rPr lang="en-US" sz="2000" b="1" dirty="0" smtClean="0">
                <a:ln w="10541" cmpd="sng">
                  <a:solidFill>
                    <a:srgbClr val="7D7D7D">
                      <a:tint val="100000"/>
                      <a:shade val="100000"/>
                      <a:satMod val="110000"/>
                    </a:srgbClr>
                  </a:solidFill>
                  <a:prstDash val="solid"/>
                </a:ln>
                <a:solidFill>
                  <a:srgbClr val="002060"/>
                </a:solidFill>
              </a:rPr>
              <a:t>III”</a:t>
            </a:r>
          </a:p>
        </p:txBody>
      </p:sp>
      <p:grpSp>
        <p:nvGrpSpPr>
          <p:cNvPr id="6" name="Группа 5"/>
          <p:cNvGrpSpPr/>
          <p:nvPr/>
        </p:nvGrpSpPr>
        <p:grpSpPr>
          <a:xfrm>
            <a:off x="5041156" y="3782231"/>
            <a:ext cx="3960000" cy="2664025"/>
            <a:chOff x="5214942" y="4000504"/>
            <a:chExt cx="3738598" cy="2160000"/>
          </a:xfrm>
        </p:grpSpPr>
        <p:pic>
          <p:nvPicPr>
            <p:cNvPr id="7" name="Picture 4" descr="C:\Users\Ученик\Documents\Информатика\2015-2016\7 класс\7 А класс\Пожарский Егор\Гергиевские чтения\Фото_Картинки\05_230310.jpg"/>
            <p:cNvPicPr>
              <a:picLocks noChangeAspect="1" noChangeArrowheads="1"/>
            </p:cNvPicPr>
            <p:nvPr/>
          </p:nvPicPr>
          <p:blipFill>
            <a:blip r:embed="rId4" cstate="print"/>
            <a:srcRect/>
            <a:stretch>
              <a:fillRect/>
            </a:stretch>
          </p:blipFill>
          <p:spPr bwMode="auto">
            <a:xfrm>
              <a:off x="5214942" y="4000504"/>
              <a:ext cx="3738598" cy="2160000"/>
            </a:xfrm>
            <a:prstGeom prst="rect">
              <a:avLst/>
            </a:prstGeom>
            <a:noFill/>
            <a:effectLst>
              <a:softEdge rad="317500"/>
            </a:effectLst>
          </p:spPr>
        </p:pic>
        <p:sp>
          <p:nvSpPr>
            <p:cNvPr id="8" name="TextBox 7"/>
            <p:cNvSpPr txBox="1"/>
            <p:nvPr/>
          </p:nvSpPr>
          <p:spPr>
            <a:xfrm>
              <a:off x="5500694" y="5715016"/>
              <a:ext cx="3214710" cy="400110"/>
            </a:xfrm>
            <a:prstGeom prst="rect">
              <a:avLst/>
            </a:prstGeom>
            <a:noFill/>
          </p:spPr>
          <p:txBody>
            <a:bodyPr wrap="square" rtlCol="0">
              <a:spAutoFit/>
            </a:bodyPr>
            <a:lstStyle/>
            <a:p>
              <a:pPr algn="ctr"/>
              <a:r>
                <a:rPr lang="ru-RU" sz="2000" b="1" dirty="0" smtClean="0">
                  <a:ln w="10541" cmpd="sng">
                    <a:solidFill>
                      <a:srgbClr val="7D7D7D">
                        <a:tint val="100000"/>
                        <a:shade val="100000"/>
                        <a:satMod val="110000"/>
                      </a:srgbClr>
                    </a:solidFill>
                    <a:prstDash val="solid"/>
                  </a:ln>
                  <a:solidFill>
                    <a:srgbClr val="002060"/>
                  </a:solidFill>
                </a:rPr>
                <a:t>Крейсер </a:t>
              </a:r>
              <a:r>
                <a:rPr lang="en-US" sz="2000" b="1" dirty="0" smtClean="0">
                  <a:ln w="10541" cmpd="sng">
                    <a:solidFill>
                      <a:srgbClr val="7D7D7D">
                        <a:tint val="100000"/>
                        <a:shade val="100000"/>
                        <a:satMod val="110000"/>
                      </a:srgbClr>
                    </a:solidFill>
                    <a:prstDash val="solid"/>
                  </a:ln>
                  <a:solidFill>
                    <a:srgbClr val="002060"/>
                  </a:solidFill>
                </a:rPr>
                <a:t>II </a:t>
              </a:r>
              <a:r>
                <a:rPr lang="ru-RU" sz="2000" b="1" dirty="0" smtClean="0">
                  <a:ln w="10541" cmpd="sng">
                    <a:solidFill>
                      <a:srgbClr val="7D7D7D">
                        <a:tint val="100000"/>
                        <a:shade val="100000"/>
                        <a:satMod val="110000"/>
                      </a:srgbClr>
                    </a:solidFill>
                    <a:prstDash val="solid"/>
                  </a:ln>
                  <a:solidFill>
                    <a:srgbClr val="002060"/>
                  </a:solidFill>
                </a:rPr>
                <a:t>ранга </a:t>
              </a:r>
              <a:r>
                <a:rPr lang="en-US" sz="2000" b="1" dirty="0" smtClean="0">
                  <a:ln w="10541" cmpd="sng">
                    <a:solidFill>
                      <a:srgbClr val="7D7D7D">
                        <a:tint val="100000"/>
                        <a:shade val="100000"/>
                        <a:satMod val="110000"/>
                      </a:srgbClr>
                    </a:solidFill>
                    <a:prstDash val="solid"/>
                  </a:ln>
                  <a:solidFill>
                    <a:srgbClr val="002060"/>
                  </a:solidFill>
                </a:rPr>
                <a:t>“</a:t>
              </a:r>
              <a:r>
                <a:rPr lang="ru-RU" sz="2000" b="1" dirty="0" smtClean="0">
                  <a:ln w="10541" cmpd="sng">
                    <a:solidFill>
                      <a:srgbClr val="7D7D7D">
                        <a:tint val="100000"/>
                        <a:shade val="100000"/>
                        <a:satMod val="110000"/>
                      </a:srgbClr>
                    </a:solidFill>
                    <a:prstDash val="solid"/>
                  </a:ln>
                  <a:solidFill>
                    <a:srgbClr val="002060"/>
                  </a:solidFill>
                </a:rPr>
                <a:t>Алмаз</a:t>
              </a:r>
              <a:r>
                <a:rPr lang="en-US" sz="2000" b="1" dirty="0" smtClean="0">
                  <a:ln w="10541" cmpd="sng">
                    <a:solidFill>
                      <a:srgbClr val="7D7D7D">
                        <a:tint val="100000"/>
                        <a:shade val="100000"/>
                        <a:satMod val="110000"/>
                      </a:srgbClr>
                    </a:solidFill>
                    <a:prstDash val="solid"/>
                  </a:ln>
                  <a:solidFill>
                    <a:srgbClr val="002060"/>
                  </a:solidFill>
                </a:rPr>
                <a:t>”</a:t>
              </a:r>
              <a:endParaRPr lang="ru-RU" sz="2000" b="1" dirty="0">
                <a:ln w="10541" cmpd="sng">
                  <a:solidFill>
                    <a:srgbClr val="7D7D7D">
                      <a:tint val="100000"/>
                      <a:shade val="100000"/>
                      <a:satMod val="110000"/>
                    </a:srgbClr>
                  </a:solidFill>
                  <a:prstDash val="solid"/>
                </a:ln>
                <a:solidFill>
                  <a:srgbClr val="002060"/>
                </a:solidFill>
              </a:endParaRPr>
            </a:p>
          </p:txBody>
        </p:sp>
      </p:grpSp>
    </p:spTree>
  </p:cSld>
  <p:clrMapOvr>
    <a:masterClrMapping/>
  </p:clrMapOvr>
  <p:transition>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3108" y="285728"/>
            <a:ext cx="5455789" cy="646331"/>
          </a:xfrm>
          <a:prstGeom prst="rect">
            <a:avLst/>
          </a:prstGeom>
        </p:spPr>
        <p:txBody>
          <a:bodyPr wrap="none">
            <a:spAutoFit/>
          </a:bodyPr>
          <a:lstStyle/>
          <a:p>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Первая мировая война</a:t>
            </a:r>
            <a:endParaRPr lang="ru-RU"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Прямоугольник 2"/>
          <p:cNvSpPr/>
          <p:nvPr/>
        </p:nvSpPr>
        <p:spPr>
          <a:xfrm>
            <a:off x="5796136" y="958762"/>
            <a:ext cx="2834237" cy="461665"/>
          </a:xfrm>
          <a:prstGeom prst="rect">
            <a:avLst/>
          </a:prstGeom>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Балтийское море</a:t>
            </a:r>
            <a:endParaRPr lang="ru-RU"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Прямоугольник 3"/>
          <p:cNvSpPr/>
          <p:nvPr/>
        </p:nvSpPr>
        <p:spPr>
          <a:xfrm>
            <a:off x="1000100" y="974893"/>
            <a:ext cx="3787924" cy="5355312"/>
          </a:xfrm>
          <a:prstGeom prst="rect">
            <a:avLst/>
          </a:prstGeom>
        </p:spPr>
        <p:txBody>
          <a:bodyPr wrap="square">
            <a:spAutoFit/>
          </a:bodyPr>
          <a:lstStyle/>
          <a:p>
            <a:pPr algn="just"/>
            <a:r>
              <a:rPr lang="ru-RU" b="1" dirty="0" smtClean="0"/>
              <a:t>На Балтийском море главными противниками были Россия и Германия. Так как германский флот был численно больше и совершеннее русского, российский флот применял оборонительную позиционную стратегию. Наступательные операции ограничивались перехватами конвойных перевозок между Швецией и Германией русскими и британскими подлодками, а также использованием осадных минных заграждений — минных заграждений в атакующих целях.</a:t>
            </a:r>
            <a:endParaRPr lang="en-US" b="1" dirty="0" smtClean="0"/>
          </a:p>
          <a:p>
            <a:r>
              <a:rPr lang="ru-RU" b="1" dirty="0" smtClean="0"/>
              <a:t> К марту 1918 года революция в России и Брестский мир позволили Германии получить полный контроль над Балтийским морем.</a:t>
            </a:r>
            <a:endParaRPr lang="ru-RU" b="1" dirty="0"/>
          </a:p>
        </p:txBody>
      </p:sp>
      <p:pic>
        <p:nvPicPr>
          <p:cNvPr id="1026" name="Picture 2" descr="C:\Users\Ученик\Documents\Информатика\2015-2016\7 класс\7 А класс\Пожарский Егор\Гергиевские чтения\Фото_Картинки\229221-345f6b36b27b0c724b481819df6ca5c8.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427984" y="1415190"/>
            <a:ext cx="4716016" cy="4750114"/>
          </a:xfrm>
          <a:prstGeom prst="rect">
            <a:avLst/>
          </a:prstGeom>
          <a:noFill/>
          <a:effectLst>
            <a:softEdge rad="635000"/>
          </a:effectLst>
        </p:spPr>
      </p:pic>
    </p:spTree>
  </p:cSld>
  <p:clrMapOvr>
    <a:masterClrMapping/>
  </p:clrMapOvr>
  <p:transition>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65599" y="3835909"/>
            <a:ext cx="7852085" cy="2862322"/>
          </a:xfrm>
          <a:prstGeom prst="rect">
            <a:avLst/>
          </a:prstGeom>
        </p:spPr>
        <p:txBody>
          <a:bodyPr wrap="square">
            <a:spAutoFit/>
          </a:bodyPr>
          <a:lstStyle/>
          <a:p>
            <a:r>
              <a:rPr lang="ru-RU" b="1" dirty="0" smtClean="0"/>
              <a:t>На Чёрном море основным противником России была Османская империя. Самыми совершенными на то время кораблями в турецком флоте были два германских крейсера: «</a:t>
            </a:r>
            <a:r>
              <a:rPr lang="ru-RU" b="1" dirty="0" err="1" smtClean="0"/>
              <a:t>Гебен</a:t>
            </a:r>
            <a:r>
              <a:rPr lang="ru-RU" b="1" dirty="0" smtClean="0"/>
              <a:t>» и «</a:t>
            </a:r>
            <a:r>
              <a:rPr lang="ru-RU" b="1" dirty="0" err="1" smtClean="0"/>
              <a:t>Бреслау</a:t>
            </a:r>
            <a:r>
              <a:rPr lang="ru-RU" b="1" dirty="0" smtClean="0"/>
              <a:t>». К концу 1915 года Черноморский флот обеспечил себе практически полный контроль над Чёрным морем. Летом 1916 года турецкая армия сделала попытку отбить город </a:t>
            </a:r>
            <a:r>
              <a:rPr lang="ru-RU" b="1" dirty="0" err="1" smtClean="0"/>
              <a:t>Трабзон</a:t>
            </a:r>
            <a:r>
              <a:rPr lang="ru-RU" b="1" dirty="0" smtClean="0"/>
              <a:t> от русских. Турки начали продвижение по побережью в июле, однако Черноморский флот своими действиями сумел существенно затормозить их продвижение с помощью артобстрела колонн пехоты и их обозов. Русская армия перешла в контрнаступление и разбила наступавшие турецкие сухопутные силы.</a:t>
            </a:r>
            <a:endParaRPr lang="ru-RU" b="1" dirty="0"/>
          </a:p>
        </p:txBody>
      </p:sp>
      <p:sp>
        <p:nvSpPr>
          <p:cNvPr id="3073" name="Rectangle 1"/>
          <p:cNvSpPr>
            <a:spLocks noChangeArrowheads="1"/>
          </p:cNvSpPr>
          <p:nvPr/>
        </p:nvSpPr>
        <p:spPr bwMode="auto">
          <a:xfrm>
            <a:off x="888281" y="2806120"/>
            <a:ext cx="7770564"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normalizeH="0" baseline="0" dirty="0" smtClean="0">
                <a:ln w="11430"/>
                <a:solidFill>
                  <a:srgbClr val="002060"/>
                </a:solidFill>
                <a:effectLst>
                  <a:outerShdw blurRad="50800" dist="39000" dir="5460000" algn="tl">
                    <a:srgbClr val="000000">
                      <a:alpha val="38000"/>
                    </a:srgbClr>
                  </a:outerShdw>
                </a:effectLst>
                <a:cs typeface="Arial" charset="0"/>
              </a:rPr>
              <a:t>Самой большой потерей Черноморского флота была гибель линкора «Императрица Мария», который взорвался на якорной стоянке в порту 7 (20) октября 1916 года.</a:t>
            </a:r>
          </a:p>
        </p:txBody>
      </p:sp>
      <p:pic>
        <p:nvPicPr>
          <p:cNvPr id="3074" name="Picture 2" descr="C:\Users\Ученик\Documents\Информатика\2015-2016\7 класс\7 А класс\Пожарский Егор\Гергиевские чтения\Фото_Картинки\ImperatritsaMariya1916Sevastopol.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t="29062"/>
          <a:stretch/>
        </p:blipFill>
        <p:spPr bwMode="auto">
          <a:xfrm>
            <a:off x="1115616" y="338809"/>
            <a:ext cx="6696744" cy="2467311"/>
          </a:xfrm>
          <a:prstGeom prst="rect">
            <a:avLst/>
          </a:prstGeom>
          <a:noFill/>
          <a:effectLst>
            <a:softEdge rad="127000"/>
          </a:effectLst>
        </p:spPr>
      </p:pic>
      <p:sp>
        <p:nvSpPr>
          <p:cNvPr id="2" name="Прямоугольник 1"/>
          <p:cNvSpPr/>
          <p:nvPr/>
        </p:nvSpPr>
        <p:spPr>
          <a:xfrm>
            <a:off x="1214414" y="285728"/>
            <a:ext cx="2236510" cy="523220"/>
          </a:xfrm>
          <a:prstGeom prst="rect">
            <a:avLst/>
          </a:prstGeom>
        </p:spPr>
        <p:txBody>
          <a:bodyPr wrap="none">
            <a:spAutoFit/>
          </a:bodyPr>
          <a:lstStyle/>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Чёрное море</a:t>
            </a:r>
            <a:endPar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1285860"/>
            <a:ext cx="3786198" cy="5078313"/>
          </a:xfrm>
          <a:prstGeom prst="rect">
            <a:avLst/>
          </a:prstGeom>
        </p:spPr>
        <p:txBody>
          <a:bodyPr wrap="square">
            <a:spAutoFit/>
          </a:bodyPr>
          <a:lstStyle/>
          <a:p>
            <a:pPr algn="just"/>
            <a:r>
              <a:rPr lang="ru-RU" b="1" dirty="0" smtClean="0"/>
              <a:t>Военно-Морской Флот Советского Союза с первого дня и непрерывно в течение четырех лет войны всеми боевыми средствами вел активную войну на воде, под водой, в воздухе и в прибрежных районах. Он обеспечил стратегические приморские фланги Красной Армии от десантов или ударов немецкого флота и сам нанес много мощных ударов во фланг и тыл противника. Он охранил наши внешние и внутренние морские коммуникации и нанес врагу тяжелый урон на его морских коммуникациях, потопив у немцев и их союзников тысячи кораблей и транспортов с войсками и грузами. </a:t>
            </a:r>
            <a:endParaRPr lang="ru-RU" b="1" dirty="0"/>
          </a:p>
        </p:txBody>
      </p:sp>
      <p:sp>
        <p:nvSpPr>
          <p:cNvPr id="3" name="TextBox 2"/>
          <p:cNvSpPr txBox="1"/>
          <p:nvPr/>
        </p:nvSpPr>
        <p:spPr>
          <a:xfrm>
            <a:off x="827584" y="404664"/>
            <a:ext cx="8316416"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rPr>
              <a:t>Военно-морской флот СССР</a:t>
            </a:r>
            <a:endPar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endParaRPr>
          </a:p>
        </p:txBody>
      </p:sp>
      <p:pic>
        <p:nvPicPr>
          <p:cNvPr id="69633" name="Picture 1" descr="C:\Users\Ученик\Documents\Информатика\2015-2016\7 класс\7 А класс\Пожарский Егор\Гергиевские чтения\Фото_Картинки\28828741.jpg"/>
          <p:cNvPicPr>
            <a:picLocks noChangeAspect="1" noChangeArrowheads="1"/>
          </p:cNvPicPr>
          <p:nvPr/>
        </p:nvPicPr>
        <p:blipFill>
          <a:blip r:embed="rId2"/>
          <a:srcRect/>
          <a:stretch>
            <a:fillRect/>
          </a:stretch>
        </p:blipFill>
        <p:spPr bwMode="auto">
          <a:xfrm>
            <a:off x="4857752" y="1357298"/>
            <a:ext cx="3960000" cy="2652037"/>
          </a:xfrm>
          <a:prstGeom prst="rect">
            <a:avLst/>
          </a:prstGeom>
          <a:noFill/>
          <a:effectLst>
            <a:softEdge rad="127000"/>
          </a:effectLst>
        </p:spPr>
      </p:pic>
      <p:pic>
        <p:nvPicPr>
          <p:cNvPr id="69634" name="Picture 2" descr="C:\Users\Ученик\Documents\Информатика\2015-2016\7 класс\7 А класс\Пожарский Егор\Гергиевские чтения\Фото_Картинки\28828782.jpg"/>
          <p:cNvPicPr>
            <a:picLocks noChangeAspect="1" noChangeArrowheads="1"/>
          </p:cNvPicPr>
          <p:nvPr/>
        </p:nvPicPr>
        <p:blipFill>
          <a:blip r:embed="rId3"/>
          <a:srcRect/>
          <a:stretch>
            <a:fillRect/>
          </a:stretch>
        </p:blipFill>
        <p:spPr bwMode="auto">
          <a:xfrm>
            <a:off x="4857752" y="3929066"/>
            <a:ext cx="3960000" cy="2653200"/>
          </a:xfrm>
          <a:prstGeom prst="rect">
            <a:avLst/>
          </a:prstGeom>
          <a:noFill/>
          <a:effectLst>
            <a:softEdge rad="127000"/>
          </a:effectLst>
        </p:spPr>
      </p:pic>
    </p:spTree>
  </p:cSld>
  <p:clrMapOvr>
    <a:masterClrMapping/>
  </p:clrMapOvr>
  <p:transition>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59833" y="295886"/>
            <a:ext cx="2880320" cy="6740307"/>
          </a:xfrm>
          <a:prstGeom prst="rect">
            <a:avLst/>
          </a:prstGeom>
        </p:spPr>
        <p:txBody>
          <a:bodyPr wrap="square">
            <a:spAutoFit/>
          </a:bodyPr>
          <a:lstStyle/>
          <a:p>
            <a:pPr lvl="0" algn="just"/>
            <a:r>
              <a:rPr lang="ru-RU" b="1" dirty="0" smtClean="0"/>
              <a:t>Военные моряки формировали морские батальоны, полки, бригады для борьбы на суше в составе армейских соединений. Морская пехота сражалась с фашистскими захватчиками с беззаветной храбростью. </a:t>
            </a:r>
            <a:r>
              <a:rPr lang="ru-RU" b="1" dirty="0" smtClean="0">
                <a:solidFill>
                  <a:srgbClr val="000000"/>
                </a:solidFill>
                <a:ea typeface="Calibri" pitchFamily="34" charset="0"/>
                <a:cs typeface="Times New Roman" pitchFamily="18" charset="0"/>
              </a:rPr>
              <a:t>Военно-Морской Флот Советского Союза принимал активное участи» почти во всех решающих битвах Красной Армии против немецко-фашистской армии и показал превосходство советских моряков и советского морского оружия над немецкими моряками и их оружием.</a:t>
            </a:r>
            <a:endParaRPr lang="ru-RU" sz="2400" b="1" dirty="0" smtClean="0">
              <a:cs typeface="Arial" pitchFamily="34" charset="0"/>
            </a:endParaRPr>
          </a:p>
          <a:p>
            <a:pPr algn="just"/>
            <a:endParaRPr lang="ru-RU" b="1" dirty="0"/>
          </a:p>
        </p:txBody>
      </p:sp>
      <p:pic>
        <p:nvPicPr>
          <p:cNvPr id="68609" name="Picture 1" descr="C:\Users\Ученик\Documents\Информатика\2015-2016\7 класс\7 А класс\Пожарский Егор\Гергиевские чтения\Фото_Картинки\26945125.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4700"/>
                    </a14:imgEffect>
                  </a14:imgLayer>
                </a14:imgProps>
              </a:ext>
            </a:extLst>
          </a:blip>
          <a:srcRect/>
          <a:stretch>
            <a:fillRect/>
          </a:stretch>
        </p:blipFill>
        <p:spPr bwMode="auto">
          <a:xfrm flipH="1">
            <a:off x="5786445" y="295886"/>
            <a:ext cx="3060000" cy="2213933"/>
          </a:xfrm>
          <a:prstGeom prst="rect">
            <a:avLst/>
          </a:prstGeom>
          <a:noFill/>
          <a:effectLst>
            <a:softEdge rad="317500"/>
          </a:effectLst>
        </p:spPr>
      </p:pic>
      <p:pic>
        <p:nvPicPr>
          <p:cNvPr id="1026" name="Picture 2" descr="C:\Users\Ученик\Videos\Documents\Информатика\2015-2016\7 класс\7А класс\Пожарский Егор\Гергиевские чтения\Фото_Картинки\post-15922-0-34813300-1418625380.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colorTemperature colorTemp="4700"/>
                    </a14:imgEffect>
                  </a14:imgLayer>
                </a14:imgProps>
              </a:ext>
            </a:extLst>
          </a:blip>
          <a:srcRect/>
          <a:stretch>
            <a:fillRect/>
          </a:stretch>
        </p:blipFill>
        <p:spPr bwMode="auto">
          <a:xfrm>
            <a:off x="714347" y="4857760"/>
            <a:ext cx="2448000" cy="1672507"/>
          </a:xfrm>
          <a:prstGeom prst="rect">
            <a:avLst/>
          </a:prstGeom>
          <a:noFill/>
          <a:effectLst>
            <a:softEdge rad="127000"/>
          </a:effectLst>
        </p:spPr>
      </p:pic>
      <p:pic>
        <p:nvPicPr>
          <p:cNvPr id="1027" name="Picture 3" descr="C:\Users\Ученик\Videos\Documents\Информатика\2015-2016\7 класс\7А класс\Пожарский Егор\Гергиевские чтения\Фото_Картинки\0_50573_e84ccffe_orig.jpg"/>
          <p:cNvPicPr>
            <a:picLocks noChangeAspect="1" noChangeArrowheads="1"/>
          </p:cNvPicPr>
          <p:nvPr/>
        </p:nvPicPr>
        <p:blipFill>
          <a:blip r:embed="rId6" cstate="print"/>
          <a:srcRect/>
          <a:stretch>
            <a:fillRect/>
          </a:stretch>
        </p:blipFill>
        <p:spPr bwMode="auto">
          <a:xfrm flipH="1">
            <a:off x="714348" y="428604"/>
            <a:ext cx="2448000" cy="1631362"/>
          </a:xfrm>
          <a:prstGeom prst="rect">
            <a:avLst/>
          </a:prstGeom>
          <a:noFill/>
          <a:effectLst>
            <a:softEdge rad="127000"/>
          </a:effectLst>
        </p:spPr>
      </p:pic>
      <p:pic>
        <p:nvPicPr>
          <p:cNvPr id="1028" name="Picture 4" descr="C:\Users\Ученик\Videos\Documents\Информатика\2015-2016\7 класс\7А класс\Пожарский Егор\Гергиевские чтения\Фото_Картинки\02066003.jpg"/>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50000"/>
                    </a14:imgEffect>
                    <a14:imgEffect>
                      <a14:colorTemperature colorTemp="4700"/>
                    </a14:imgEffect>
                  </a14:imgLayer>
                </a14:imgProps>
              </a:ext>
            </a:extLst>
          </a:blip>
          <a:srcRect/>
          <a:stretch>
            <a:fillRect/>
          </a:stretch>
        </p:blipFill>
        <p:spPr bwMode="auto">
          <a:xfrm>
            <a:off x="5811617" y="2348879"/>
            <a:ext cx="3060000" cy="2080251"/>
          </a:xfrm>
          <a:prstGeom prst="rect">
            <a:avLst/>
          </a:prstGeom>
          <a:noFill/>
          <a:effectLst>
            <a:softEdge rad="127000"/>
          </a:effectLst>
        </p:spPr>
      </p:pic>
      <p:pic>
        <p:nvPicPr>
          <p:cNvPr id="1029" name="Picture 5" descr="C:\Users\Ученик\Videos\Documents\Информатика\2015-2016\7 класс\7А класс\Пожарский Егор\Гергиевские чтения\Фото_Картинки\i.jpg"/>
          <p:cNvPicPr>
            <a:picLocks noChangeAspect="1" noChangeArrowheads="1"/>
          </p:cNvPicPr>
          <p:nvPr/>
        </p:nvPicPr>
        <p:blipFill>
          <a:blip r:embed="rId9">
            <a:extLst>
              <a:ext uri="{BEBA8EAE-BF5A-486C-A8C5-ECC9F3942E4B}">
                <a14:imgProps xmlns:a14="http://schemas.microsoft.com/office/drawing/2010/main">
                  <a14:imgLayer r:embed="rId10">
                    <a14:imgEffect>
                      <a14:sharpenSoften amount="50000"/>
                    </a14:imgEffect>
                    <a14:imgEffect>
                      <a14:colorTemperature colorTemp="4700"/>
                    </a14:imgEffect>
                  </a14:imgLayer>
                </a14:imgProps>
              </a:ext>
            </a:extLst>
          </a:blip>
          <a:srcRect/>
          <a:stretch>
            <a:fillRect/>
          </a:stretch>
        </p:blipFill>
        <p:spPr bwMode="auto">
          <a:xfrm>
            <a:off x="714348" y="3496865"/>
            <a:ext cx="2448000" cy="1503771"/>
          </a:xfrm>
          <a:prstGeom prst="rect">
            <a:avLst/>
          </a:prstGeom>
          <a:noFill/>
          <a:effectLst>
            <a:softEdge rad="127000"/>
          </a:effectLst>
        </p:spPr>
      </p:pic>
      <p:pic>
        <p:nvPicPr>
          <p:cNvPr id="1030" name="Picture 6" descr="C:\Users\Ученик\Videos\Documents\Информатика\2015-2016\7 класс\7А класс\Пожарский Егор\Гергиевские чтения\Фото_Картинки\i7N54QET8.jpg"/>
          <p:cNvPicPr>
            <a:picLocks noChangeAspect="1" noChangeArrowheads="1"/>
          </p:cNvPicPr>
          <p:nvPr/>
        </p:nvPicPr>
        <p:blipFill>
          <a:blip r:embed="rId11">
            <a:extLst>
              <a:ext uri="{BEBA8EAE-BF5A-486C-A8C5-ECC9F3942E4B}">
                <a14:imgProps xmlns:a14="http://schemas.microsoft.com/office/drawing/2010/main">
                  <a14:imgLayer r:embed="rId12">
                    <a14:imgEffect>
                      <a14:sharpenSoften amount="50000"/>
                    </a14:imgEffect>
                    <a14:imgEffect>
                      <a14:colorTemperature colorTemp="4700"/>
                    </a14:imgEffect>
                  </a14:imgLayer>
                </a14:imgProps>
              </a:ext>
            </a:extLst>
          </a:blip>
          <a:srcRect/>
          <a:stretch>
            <a:fillRect/>
          </a:stretch>
        </p:blipFill>
        <p:spPr bwMode="auto">
          <a:xfrm>
            <a:off x="714348" y="2041876"/>
            <a:ext cx="2448000" cy="1530000"/>
          </a:xfrm>
          <a:prstGeom prst="rect">
            <a:avLst/>
          </a:prstGeom>
          <a:noFill/>
          <a:effectLst>
            <a:softEdge rad="127000"/>
          </a:effectLst>
        </p:spPr>
      </p:pic>
      <p:pic>
        <p:nvPicPr>
          <p:cNvPr id="1031" name="Picture 7" descr="C:\Users\Ученик\Videos\Documents\Информатика\2015-2016\7 класс\7А класс\Пожарский Егор\Гергиевские чтения\Фото_Картинки\5593726.jpg"/>
          <p:cNvPicPr>
            <a:picLocks noChangeAspect="1" noChangeArrowheads="1"/>
          </p:cNvPicPr>
          <p:nvPr/>
        </p:nvPicPr>
        <p:blipFill>
          <a:blip r:embed="rId13">
            <a:extLst>
              <a:ext uri="{BEBA8EAE-BF5A-486C-A8C5-ECC9F3942E4B}">
                <a14:imgProps xmlns:a14="http://schemas.microsoft.com/office/drawing/2010/main">
                  <a14:imgLayer r:embed="rId14">
                    <a14:imgEffect>
                      <a14:sharpenSoften amount="50000"/>
                    </a14:imgEffect>
                    <a14:imgEffect>
                      <a14:colorTemperature colorTemp="4700"/>
                    </a14:imgEffect>
                  </a14:imgLayer>
                </a14:imgProps>
              </a:ext>
            </a:extLst>
          </a:blip>
          <a:srcRect/>
          <a:stretch>
            <a:fillRect/>
          </a:stretch>
        </p:blipFill>
        <p:spPr bwMode="auto">
          <a:xfrm flipH="1">
            <a:off x="5786446" y="4429131"/>
            <a:ext cx="3060000" cy="1978800"/>
          </a:xfrm>
          <a:prstGeom prst="rect">
            <a:avLst/>
          </a:prstGeom>
          <a:noFill/>
          <a:effectLst>
            <a:softEdge rad="127000"/>
          </a:effectLst>
        </p:spPr>
      </p:pic>
    </p:spTree>
  </p:cSld>
  <p:clrMapOvr>
    <a:masterClrMapping/>
  </p:clrMapOvr>
  <p:transition>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0430" y="174476"/>
            <a:ext cx="5000660" cy="1754326"/>
          </a:xfrm>
          <a:prstGeom prst="rect">
            <a:avLst/>
          </a:prstGeom>
          <a:noFill/>
        </p:spPr>
        <p:txBody>
          <a:bodyPr wrap="square" rtlCol="0">
            <a:spAutoFit/>
          </a:bodyPr>
          <a:lstStyle/>
          <a:p>
            <a:pPr algn="ctr"/>
            <a:r>
              <a:rPr lang="ru-RU" sz="3600" b="1" dirty="0" smtClean="0">
                <a:solidFill>
                  <a:schemeClr val="bg1"/>
                </a:solidFill>
                <a:latin typeface="Arial Black" pitchFamily="34" charset="0"/>
              </a:rPr>
              <a:t>Военно-морской</a:t>
            </a:r>
          </a:p>
          <a:p>
            <a:pPr algn="ctr"/>
            <a:r>
              <a:rPr lang="ru-RU" sz="3600" b="1" dirty="0" smtClean="0">
                <a:latin typeface="Arial Black" pitchFamily="34" charset="0"/>
              </a:rPr>
              <a:t> </a:t>
            </a:r>
            <a:r>
              <a:rPr lang="ru-RU" sz="3600" b="1" dirty="0" smtClean="0">
                <a:solidFill>
                  <a:srgbClr val="6600CC"/>
                </a:solidFill>
                <a:latin typeface="Arial Black" pitchFamily="34" charset="0"/>
              </a:rPr>
              <a:t>флот Российской </a:t>
            </a:r>
          </a:p>
          <a:p>
            <a:pPr algn="ctr"/>
            <a:r>
              <a:rPr lang="ru-RU" sz="3600" b="1" dirty="0" smtClean="0">
                <a:solidFill>
                  <a:srgbClr val="FF0000"/>
                </a:solidFill>
                <a:latin typeface="Arial Black" pitchFamily="34" charset="0"/>
              </a:rPr>
              <a:t>Федерации</a:t>
            </a:r>
            <a:endParaRPr lang="ru-RU" sz="3600" b="1" dirty="0">
              <a:solidFill>
                <a:srgbClr val="FF0000"/>
              </a:solidFill>
              <a:latin typeface="Arial Black" pitchFamily="34" charset="0"/>
            </a:endParaRPr>
          </a:p>
        </p:txBody>
      </p:sp>
      <p:sp>
        <p:nvSpPr>
          <p:cNvPr id="3" name="Прямоугольник 2"/>
          <p:cNvSpPr/>
          <p:nvPr/>
        </p:nvSpPr>
        <p:spPr>
          <a:xfrm>
            <a:off x="928662" y="1928802"/>
            <a:ext cx="2928942" cy="3139321"/>
          </a:xfrm>
          <a:prstGeom prst="rect">
            <a:avLst/>
          </a:prstGeom>
        </p:spPr>
        <p:txBody>
          <a:bodyPr wrap="square">
            <a:spAutoFit/>
          </a:bodyPr>
          <a:lstStyle/>
          <a:p>
            <a:pPr algn="just"/>
            <a:r>
              <a:rPr lang="ru-RU" b="1" dirty="0" smtClean="0"/>
              <a:t>После исторического пика могущества в 1985 году (1561 корабль в сумме и второе место в мире после ВМФ США) российский флот в 1990-е и 2000-е годы постепенно слабел и уменьшался в количественном составе до 136 кораблей в сумме в 2010 году.</a:t>
            </a:r>
            <a:endParaRPr lang="ru-RU" b="1" dirty="0"/>
          </a:p>
        </p:txBody>
      </p:sp>
      <p:pic>
        <p:nvPicPr>
          <p:cNvPr id="2050" name="Picture 2" descr="C:\Users\Ученик\Videos\Documents\Информатика\2015-2016\7 класс\7А класс\Пожарский Егор\Гергиевские чтения\Фото_Картинки\7195276.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355976" y="2060848"/>
            <a:ext cx="4370180" cy="2027207"/>
          </a:xfrm>
          <a:prstGeom prst="rect">
            <a:avLst/>
          </a:prstGeom>
          <a:noFill/>
          <a:effectLst>
            <a:softEdge rad="127000"/>
          </a:effectLst>
        </p:spPr>
      </p:pic>
      <p:pic>
        <p:nvPicPr>
          <p:cNvPr id="2051" name="Picture 3" descr="C:\Users\Ученик\Videos\Documents\Информатика\2015-2016\7 класс\7А класс\Пожарский Егор\Гергиевские чтения\Фото_Картинки\12061_01.jpg"/>
          <p:cNvPicPr>
            <a:picLocks noChangeAspect="1" noChangeArrowheads="1"/>
          </p:cNvPicPr>
          <p:nvPr/>
        </p:nvPicPr>
        <p:blipFill>
          <a:blip r:embed="rId3"/>
          <a:srcRect/>
          <a:stretch>
            <a:fillRect/>
          </a:stretch>
        </p:blipFill>
        <p:spPr bwMode="auto">
          <a:xfrm>
            <a:off x="702019" y="330652"/>
            <a:ext cx="3138730" cy="1872000"/>
          </a:xfrm>
          <a:prstGeom prst="rect">
            <a:avLst/>
          </a:prstGeom>
          <a:noFill/>
          <a:effectLst>
            <a:softEdge rad="317500"/>
          </a:effectLst>
        </p:spPr>
      </p:pic>
      <p:pic>
        <p:nvPicPr>
          <p:cNvPr id="2052" name="Picture 4" descr="C:\Users\Ученик\Videos\Documents\Информатика\2015-2016\7 класс\7А класс\Пожарский Егор\Гергиевские чтения\Фото_Картинки\054_UCHENIA_150519_01.jpg"/>
          <p:cNvPicPr>
            <a:picLocks noChangeAspect="1" noChangeArrowheads="1"/>
          </p:cNvPicPr>
          <p:nvPr/>
        </p:nvPicPr>
        <p:blipFill>
          <a:blip r:embed="rId4" cstate="print"/>
          <a:srcRect/>
          <a:stretch>
            <a:fillRect/>
          </a:stretch>
        </p:blipFill>
        <p:spPr bwMode="auto">
          <a:xfrm>
            <a:off x="4788024" y="4437112"/>
            <a:ext cx="3138730" cy="1872000"/>
          </a:xfrm>
          <a:prstGeom prst="rect">
            <a:avLst/>
          </a:prstGeom>
          <a:noFill/>
          <a:effectLst>
            <a:softEdge rad="317500"/>
          </a:effectLst>
        </p:spPr>
      </p:pic>
    </p:spTree>
  </p:cSld>
  <p:clrMapOvr>
    <a:masterClrMapping/>
  </p:clrMapOvr>
  <p:transition>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68343" y="1268760"/>
            <a:ext cx="7858180" cy="1323439"/>
          </a:xfrm>
          <a:prstGeom prst="rect">
            <a:avLst/>
          </a:prstGeom>
        </p:spPr>
        <p:txBody>
          <a:bodyPr wrap="square">
            <a:spAutoFit/>
          </a:bodyPr>
          <a:lstStyle/>
          <a:p>
            <a:pPr algn="just"/>
            <a:r>
              <a:rPr lang="ru-RU" sz="2000" b="1" dirty="0" smtClean="0"/>
              <a:t>Перечень </a:t>
            </a:r>
            <a:r>
              <a:rPr lang="ru-RU" sz="2000" b="1" dirty="0" smtClean="0"/>
              <a:t>задач, которые сегодня </a:t>
            </a:r>
            <a:r>
              <a:rPr lang="ru-RU" sz="2000" b="1" dirty="0" smtClean="0"/>
              <a:t>осуществляют </a:t>
            </a:r>
            <a:r>
              <a:rPr lang="ru-RU" sz="2000" b="1" dirty="0" smtClean="0"/>
              <a:t>российские флоты, фактически ограничивается охраной побережья и антитеррористической деятельностью — но все это на уровне территориальных вод».</a:t>
            </a:r>
          </a:p>
        </p:txBody>
      </p:sp>
      <p:sp>
        <p:nvSpPr>
          <p:cNvPr id="6" name="Заголовок 5"/>
          <p:cNvSpPr>
            <a:spLocks noGrp="1"/>
          </p:cNvSpPr>
          <p:nvPr>
            <p:ph type="title"/>
          </p:nvPr>
        </p:nvSpPr>
        <p:spPr/>
        <p:txBody>
          <a:bodyPr/>
          <a:lstStyle/>
          <a:p>
            <a:r>
              <a:rPr lang="ru-RU" b="1" dirty="0" smtClean="0">
                <a:solidFill>
                  <a:schemeClr val="accent6">
                    <a:lumMod val="75000"/>
                  </a:schemeClr>
                </a:solidFill>
                <a:effectLst>
                  <a:outerShdw blurRad="38100" dist="38100" dir="2700000" algn="tl">
                    <a:srgbClr val="000000">
                      <a:alpha val="43137"/>
                    </a:srgbClr>
                  </a:outerShdw>
                  <a:reflection blurRad="6350" stA="55000" endA="300" endPos="45500" dir="5400000" sy="-100000" algn="bl" rotWithShape="0"/>
                </a:effectLst>
                <a:latin typeface="Arial Black" pitchFamily="34" charset="0"/>
              </a:rPr>
              <a:t>Флот </a:t>
            </a:r>
            <a:r>
              <a:rPr lang="en-US" b="1" dirty="0" smtClean="0">
                <a:solidFill>
                  <a:schemeClr val="accent6">
                    <a:lumMod val="75000"/>
                  </a:schemeClr>
                </a:solidFill>
                <a:effectLst>
                  <a:outerShdw blurRad="38100" dist="38100" dir="2700000" algn="tl">
                    <a:srgbClr val="000000">
                      <a:alpha val="43137"/>
                    </a:srgbClr>
                  </a:outerShdw>
                  <a:reflection blurRad="6350" stA="55000" endA="300" endPos="45500" dir="5400000" sy="-100000" algn="bl" rotWithShape="0"/>
                </a:effectLst>
                <a:latin typeface="Arial Black" pitchFamily="34" charset="0"/>
              </a:rPr>
              <a:t>XXI </a:t>
            </a:r>
            <a:r>
              <a:rPr lang="ru-RU" b="1" dirty="0" smtClean="0">
                <a:solidFill>
                  <a:schemeClr val="accent6">
                    <a:lumMod val="75000"/>
                  </a:schemeClr>
                </a:solidFill>
                <a:effectLst>
                  <a:outerShdw blurRad="38100" dist="38100" dir="2700000" algn="tl">
                    <a:srgbClr val="000000">
                      <a:alpha val="43137"/>
                    </a:srgbClr>
                  </a:outerShdw>
                  <a:reflection blurRad="6350" stA="55000" endA="300" endPos="45500" dir="5400000" sy="-100000" algn="bl" rotWithShape="0"/>
                </a:effectLst>
                <a:latin typeface="Arial Black" pitchFamily="34" charset="0"/>
              </a:rPr>
              <a:t>века</a:t>
            </a:r>
            <a:endParaRPr lang="ru-RU" b="1" dirty="0">
              <a:solidFill>
                <a:schemeClr val="accent6">
                  <a:lumMod val="75000"/>
                </a:schemeClr>
              </a:solidFill>
              <a:effectLst>
                <a:outerShdw blurRad="38100" dist="38100" dir="2700000" algn="tl">
                  <a:srgbClr val="000000">
                    <a:alpha val="43137"/>
                  </a:srgbClr>
                </a:outerShdw>
                <a:reflection blurRad="6350" stA="55000" endA="300" endPos="45500" dir="5400000" sy="-100000" algn="bl" rotWithShape="0"/>
              </a:effectLst>
              <a:latin typeface="Arial Black" pitchFamily="34" charset="0"/>
            </a:endParaRPr>
          </a:p>
        </p:txBody>
      </p:sp>
      <p:pic>
        <p:nvPicPr>
          <p:cNvPr id="7" name="Picture 2" descr="C:\Users\Ученик\Videos\Documents\Информатика\2015-2016\7 класс\7А класс\Пожарский Егор\Гергиевские чтения\Фото_Картинки\скачанные файлы.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7200"/>
                    </a14:imgEffect>
                  </a14:imgLayer>
                </a14:imgProps>
              </a:ext>
            </a:extLst>
          </a:blip>
          <a:srcRect/>
          <a:stretch>
            <a:fillRect/>
          </a:stretch>
        </p:blipFill>
        <p:spPr bwMode="auto">
          <a:xfrm>
            <a:off x="994596" y="2852936"/>
            <a:ext cx="7605674" cy="3755303"/>
          </a:xfrm>
          <a:prstGeom prst="rect">
            <a:avLst/>
          </a:prstGeom>
          <a:noFill/>
          <a:effectLst>
            <a:softEdge rad="317500"/>
          </a:effectLst>
        </p:spPr>
      </p:pic>
    </p:spTree>
  </p:cSld>
  <p:clrMapOvr>
    <a:masterClrMapping/>
  </p:clrMapOvr>
  <p:transition>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хема 6"/>
          <p:cNvGraphicFramePr/>
          <p:nvPr>
            <p:extLst>
              <p:ext uri="{D42A27DB-BD31-4B8C-83A1-F6EECF244321}">
                <p14:modId xmlns:p14="http://schemas.microsoft.com/office/powerpoint/2010/main" val="2296458081"/>
              </p:ext>
            </p:extLst>
          </p:nvPr>
        </p:nvGraphicFramePr>
        <p:xfrm>
          <a:off x="1000100" y="500042"/>
          <a:ext cx="7715304" cy="5929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Прямоугольник 1"/>
          <p:cNvSpPr/>
          <p:nvPr/>
        </p:nvSpPr>
        <p:spPr>
          <a:xfrm>
            <a:off x="1043608" y="620688"/>
            <a:ext cx="7476727" cy="1323439"/>
          </a:xfrm>
          <a:prstGeom prst="rect">
            <a:avLst/>
          </a:prstGeom>
          <a:noFill/>
        </p:spPr>
        <p:txBody>
          <a:bodyPr wrap="none" lIns="91440" tIns="45720" rIns="91440" bIns="45720">
            <a:spAutoFit/>
          </a:bodyPr>
          <a:lstStyle/>
          <a:p>
            <a:pPr algn="ctr"/>
            <a:r>
              <a:rPr lang="ru-RU" sz="40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Причины создания</a:t>
            </a:r>
            <a:endParaRPr lang="en-US" sz="40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pPr algn="ctr"/>
            <a:r>
              <a:rPr lang="ru-RU" sz="40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военно-морского флота России</a:t>
            </a:r>
            <a:endParaRPr lang="ru-RU" sz="40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1378142397"/>
      </p:ext>
    </p:extLst>
  </p:cSld>
  <p:clrMapOvr>
    <a:masterClrMapping/>
  </p:clrMapOvr>
  <p:transition>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99209" y="3307227"/>
            <a:ext cx="3975443" cy="3139321"/>
          </a:xfrm>
          <a:prstGeom prst="rect">
            <a:avLst/>
          </a:prstGeom>
        </p:spPr>
        <p:txBody>
          <a:bodyPr wrap="square">
            <a:spAutoFit/>
          </a:bodyPr>
          <a:lstStyle/>
          <a:p>
            <a:pPr algn="just"/>
            <a:r>
              <a:rPr lang="ru-RU" b="1" dirty="0" smtClean="0"/>
              <a:t>С 1 декабря 2014 года управление, координацию и контроль выполнения ВМФ России задач боевой службы и боевого дежурства, участия в международных операциях и специальных мероприятиях, международно-правовое сопровождение действий ВМФ России осуществляет Национальный центр управления обороной Российской Федерации</a:t>
            </a:r>
            <a:endParaRPr lang="ru-RU" b="1" dirty="0"/>
          </a:p>
        </p:txBody>
      </p:sp>
      <p:pic>
        <p:nvPicPr>
          <p:cNvPr id="3075" name="Picture 3" descr="C:\Users\Ученик\Videos\Documents\Информатика\2015-2016\7 класс\7А класс\Пожарский Егор\Гергиевские чтения\Фото_Картинки\IMG_0064s.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flipH="1">
            <a:off x="395536" y="3046242"/>
            <a:ext cx="4550479" cy="3339655"/>
          </a:xfrm>
          <a:prstGeom prst="rect">
            <a:avLst/>
          </a:prstGeom>
          <a:noFill/>
          <a:effectLst>
            <a:softEdge rad="317500"/>
          </a:effectLst>
        </p:spPr>
      </p:pic>
      <p:sp>
        <p:nvSpPr>
          <p:cNvPr id="6" name="Прямоугольник 5"/>
          <p:cNvSpPr/>
          <p:nvPr/>
        </p:nvSpPr>
        <p:spPr>
          <a:xfrm>
            <a:off x="1071538" y="836712"/>
            <a:ext cx="2786082" cy="1477328"/>
          </a:xfrm>
          <a:prstGeom prst="rect">
            <a:avLst/>
          </a:prstGeom>
        </p:spPr>
        <p:txBody>
          <a:bodyPr wrap="square">
            <a:spAutoFit/>
          </a:bodyPr>
          <a:lstStyle/>
          <a:p>
            <a:r>
              <a:rPr lang="ru-RU" b="1" dirty="0" smtClean="0"/>
              <a:t>В XXI веке Россия возобновила прерванное в 1990 году военно-морское присутствие в Мировом океане. </a:t>
            </a:r>
            <a:endParaRPr lang="ru-RU" dirty="0"/>
          </a:p>
        </p:txBody>
      </p:sp>
      <p:pic>
        <p:nvPicPr>
          <p:cNvPr id="7" name="Picture 4" descr="C:\Users\Ученик\Videos\Documents\Информатика\2015-2016\7 класс\7А класс\Пожарский Егор\Гергиевские чтения\Фото_Картинки\63181449.jpg"/>
          <p:cNvPicPr>
            <a:picLocks noChangeAspect="1" noChangeArrowheads="1"/>
          </p:cNvPicPr>
          <p:nvPr/>
        </p:nvPicPr>
        <p:blipFill>
          <a:blip r:embed="rId4"/>
          <a:srcRect/>
          <a:stretch>
            <a:fillRect/>
          </a:stretch>
        </p:blipFill>
        <p:spPr bwMode="auto">
          <a:xfrm>
            <a:off x="4220394" y="260648"/>
            <a:ext cx="4554258" cy="3022031"/>
          </a:xfrm>
          <a:prstGeom prst="rect">
            <a:avLst/>
          </a:prstGeom>
          <a:noFill/>
          <a:effectLst>
            <a:softEdge rad="317500"/>
          </a:effectLst>
        </p:spPr>
      </p:pic>
    </p:spTree>
  </p:cSld>
  <p:clrMapOvr>
    <a:masterClrMapping/>
  </p:clrMapOvr>
  <p:transition>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Ученик\Videos\Documents\Информатика\2015-2016\7 класс\7А класс\Пожарский Егор\Гергиевские чтения\Фото_Картинки\скачанные файлы (1).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4700"/>
                    </a14:imgEffect>
                  </a14:imgLayer>
                </a14:imgProps>
              </a:ext>
            </a:extLst>
          </a:blip>
          <a:srcRect/>
          <a:stretch>
            <a:fillRect/>
          </a:stretch>
        </p:blipFill>
        <p:spPr bwMode="auto">
          <a:xfrm>
            <a:off x="5032778" y="4155626"/>
            <a:ext cx="3643678" cy="2328063"/>
          </a:xfrm>
          <a:prstGeom prst="rect">
            <a:avLst/>
          </a:prstGeom>
          <a:noFill/>
          <a:effectLst>
            <a:softEdge rad="127000"/>
          </a:effectLst>
        </p:spPr>
      </p:pic>
      <p:pic>
        <p:nvPicPr>
          <p:cNvPr id="1027" name="Picture 3" descr="C:\Users\Ученик\Videos\Documents\Информатика\2015-2016\7 класс\7А класс\Пожарский Егор\Гергиевские чтения\Фото_Картинки\images (1).jpg"/>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colorTemperature colorTemp="4700"/>
                    </a14:imgEffect>
                  </a14:imgLayer>
                </a14:imgProps>
              </a:ext>
            </a:extLst>
          </a:blip>
          <a:srcRect/>
          <a:stretch>
            <a:fillRect/>
          </a:stretch>
        </p:blipFill>
        <p:spPr bwMode="auto">
          <a:xfrm>
            <a:off x="4860032" y="442181"/>
            <a:ext cx="3927950" cy="2251899"/>
          </a:xfrm>
          <a:prstGeom prst="rect">
            <a:avLst/>
          </a:prstGeom>
          <a:noFill/>
          <a:effectLst>
            <a:softEdge rad="127000"/>
          </a:effectLst>
        </p:spPr>
      </p:pic>
      <p:pic>
        <p:nvPicPr>
          <p:cNvPr id="1028" name="Picture 4" descr="C:\Users\Ученик\Videos\Documents\Информатика\2015-2016\7 класс\7А класс\Пожарский Егор\Гергиевские чтения\Фото_Картинки\korabli_flota.jpg"/>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50000"/>
                    </a14:imgEffect>
                    <a14:imgEffect>
                      <a14:colorTemperature colorTemp="5300"/>
                    </a14:imgEffect>
                  </a14:imgLayer>
                </a14:imgProps>
              </a:ext>
            </a:extLst>
          </a:blip>
          <a:srcRect/>
          <a:stretch>
            <a:fillRect/>
          </a:stretch>
        </p:blipFill>
        <p:spPr bwMode="auto">
          <a:xfrm>
            <a:off x="910602" y="387145"/>
            <a:ext cx="3974471" cy="2361972"/>
          </a:xfrm>
          <a:prstGeom prst="rect">
            <a:avLst/>
          </a:prstGeom>
          <a:noFill/>
          <a:effectLst>
            <a:softEdge rad="127000"/>
          </a:effectLst>
        </p:spPr>
      </p:pic>
      <p:pic>
        <p:nvPicPr>
          <p:cNvPr id="1029" name="Picture 5" descr="C:\Users\Ученик\Videos\Documents\Информатика\2015-2016\7 класс\7А класс\Пожарский Егор\Гергиевские чтения\Фото_Картинки\1343532977_0_62be6_dbe66513_orig.jpg"/>
          <p:cNvPicPr>
            <a:picLocks noChangeAspect="1" noChangeArrowheads="1"/>
          </p:cNvPicPr>
          <p:nvPr/>
        </p:nvPicPr>
        <p:blipFill>
          <a:blip r:embed="rId9" cstate="print">
            <a:extLst>
              <a:ext uri="{BEBA8EAE-BF5A-486C-A8C5-ECC9F3942E4B}">
                <a14:imgProps xmlns:a14="http://schemas.microsoft.com/office/drawing/2010/main">
                  <a14:imgLayer r:embed="rId10">
                    <a14:imgEffect>
                      <a14:sharpenSoften amount="50000"/>
                    </a14:imgEffect>
                    <a14:imgEffect>
                      <a14:colorTemperature colorTemp="4700"/>
                    </a14:imgEffect>
                  </a14:imgLayer>
                </a14:imgProps>
              </a:ext>
            </a:extLst>
          </a:blip>
          <a:srcRect/>
          <a:stretch>
            <a:fillRect/>
          </a:stretch>
        </p:blipFill>
        <p:spPr bwMode="auto">
          <a:xfrm>
            <a:off x="1001487" y="4153081"/>
            <a:ext cx="3792699" cy="2300255"/>
          </a:xfrm>
          <a:prstGeom prst="rect">
            <a:avLst/>
          </a:prstGeom>
          <a:noFill/>
          <a:effectLst>
            <a:softEdge rad="127000"/>
          </a:effectLst>
        </p:spPr>
      </p:pic>
      <p:sp>
        <p:nvSpPr>
          <p:cNvPr id="2" name="Прямоугольник 1"/>
          <p:cNvSpPr/>
          <p:nvPr/>
        </p:nvSpPr>
        <p:spPr>
          <a:xfrm>
            <a:off x="899592" y="2924944"/>
            <a:ext cx="7920880" cy="1200329"/>
          </a:xfrm>
          <a:prstGeom prst="rect">
            <a:avLst/>
          </a:prstGeom>
        </p:spPr>
        <p:txBody>
          <a:bodyPr wrap="square">
            <a:spAutoFit/>
          </a:bodyPr>
          <a:lstStyle/>
          <a:p>
            <a:pPr algn="just"/>
            <a:r>
              <a:rPr lang="ru-RU" b="1" dirty="0">
                <a:latin typeface="Times New Roman" panose="02020603050405020304" pitchFamily="18" charset="0"/>
                <a:cs typeface="Times New Roman" panose="02020603050405020304" pitchFamily="18" charset="0"/>
              </a:rPr>
              <a:t>Военно-Морской Флот России занимает лидирующие место во всём мире.</a:t>
            </a:r>
          </a:p>
          <a:p>
            <a:pPr algn="just"/>
            <a:r>
              <a:rPr lang="ru-RU" b="1" dirty="0">
                <a:latin typeface="Times New Roman" panose="02020603050405020304" pitchFamily="18" charset="0"/>
                <a:cs typeface="Times New Roman" panose="02020603050405020304" pitchFamily="18" charset="0"/>
              </a:rPr>
              <a:t>Но всё это произошло не без вклада Петра </a:t>
            </a:r>
            <a:r>
              <a:rPr lang="en-US" b="1" dirty="0">
                <a:latin typeface="Times New Roman" panose="02020603050405020304" pitchFamily="18" charset="0"/>
                <a:cs typeface="Times New Roman" panose="02020603050405020304" pitchFamily="18" charset="0"/>
              </a:rPr>
              <a:t>I, </a:t>
            </a:r>
            <a:r>
              <a:rPr lang="ru-RU" b="1" dirty="0">
                <a:latin typeface="Times New Roman" panose="02020603050405020304" pitchFamily="18" charset="0"/>
                <a:cs typeface="Times New Roman" panose="02020603050405020304" pitchFamily="18" charset="0"/>
              </a:rPr>
              <a:t>ведь он сделал очень много для нашей страны в развитии флота, который ныне  способен защитить нас и нашу родину.</a:t>
            </a:r>
          </a:p>
        </p:txBody>
      </p:sp>
    </p:spTree>
    <p:extLst>
      <p:ext uri="{BB962C8B-B14F-4D97-AF65-F5344CB8AC3E}">
        <p14:creationId xmlns:p14="http://schemas.microsoft.com/office/powerpoint/2010/main" val="829693713"/>
      </p:ext>
    </p:extLst>
  </p:cSld>
  <p:clrMapOvr>
    <a:masterClrMapping/>
  </p:clrMapOvr>
  <p:transition>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Учитель\Desktop\img2.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823565" y="188640"/>
            <a:ext cx="8064896" cy="640871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35707"/>
      </p:ext>
    </p:extLst>
  </p:cSld>
  <p:clrMapOvr>
    <a:masterClrMapping/>
  </p:clrMapOvr>
  <p:transition>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58471" y="3068960"/>
            <a:ext cx="7704856" cy="3416320"/>
          </a:xfrm>
          <a:prstGeom prst="rect">
            <a:avLst/>
          </a:prstGeom>
        </p:spPr>
        <p:txBody>
          <a:bodyPr wrap="square">
            <a:spAutoFit/>
          </a:bodyPr>
          <a:lstStyle/>
          <a:p>
            <a:pPr algn="just"/>
            <a:r>
              <a:rPr lang="ru-RU" dirty="0"/>
              <a:t>У </a:t>
            </a:r>
            <a:r>
              <a:rPr lang="ru-RU" dirty="0" smtClean="0"/>
              <a:t>Военно-Морского </a:t>
            </a:r>
            <a:r>
              <a:rPr lang="ru-RU" dirty="0"/>
              <a:t>флота поистине героическая биография, славные морские и боевые традиции. Он по праву является предметом гордости и любви граждан России. Его история — это упорный ратный труд, великие открытия и достижения, подвиги, совершенные во славу Отечества. При активном участии многих поколений военных моряков в суровые годы испытаний наша страна отстаивала свое право на независимость, суверенитет и процветание</a:t>
            </a:r>
            <a:r>
              <a:rPr lang="ru-RU" dirty="0" smtClean="0"/>
              <a:t>.</a:t>
            </a:r>
          </a:p>
          <a:p>
            <a:pPr algn="just"/>
            <a:r>
              <a:rPr lang="ru-RU" dirty="0"/>
              <a:t/>
            </a:r>
            <a:br>
              <a:rPr lang="ru-RU" dirty="0"/>
            </a:br>
            <a:r>
              <a:rPr lang="ru-RU" b="1" dirty="0"/>
              <a:t>Россия — великая морская держава.</a:t>
            </a:r>
            <a:r>
              <a:rPr lang="ru-RU" dirty="0"/>
              <a:t> Право считаться ею завоевано поколениями наших соотечественников, чьи мужество и самоотверженность, блистательные победы в морских сражениях </a:t>
            </a:r>
            <a:r>
              <a:rPr lang="ru-RU" dirty="0" smtClean="0"/>
              <a:t>прославили нашу страну </a:t>
            </a:r>
            <a:r>
              <a:rPr lang="ru-RU" dirty="0"/>
              <a:t>и </a:t>
            </a:r>
            <a:r>
              <a:rPr lang="ru-RU" dirty="0" smtClean="0"/>
              <a:t>её Военно-Морской флот.</a:t>
            </a:r>
            <a:endParaRPr lang="ru-RU" dirty="0"/>
          </a:p>
        </p:txBody>
      </p:sp>
      <p:pic>
        <p:nvPicPr>
          <p:cNvPr id="1026" name="Picture 2" descr="C:\Users\Учитель\Desktop\img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813" y="116632"/>
            <a:ext cx="4243227" cy="318242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027" name="Picture 3" descr="C:\Users\Учитель\Desktop\img18.jpg"/>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Effect>
                      <a14:colorTemperature colorTemp="4700"/>
                    </a14:imgEffect>
                  </a14:imgLayer>
                </a14:imgProps>
              </a:ext>
              <a:ext uri="{28A0092B-C50C-407E-A947-70E740481C1C}">
                <a14:useLocalDpi xmlns:a14="http://schemas.microsoft.com/office/drawing/2010/main" val="0"/>
              </a:ext>
            </a:extLst>
          </a:blip>
          <a:srcRect b="3968"/>
          <a:stretch/>
        </p:blipFill>
        <p:spPr bwMode="auto">
          <a:xfrm>
            <a:off x="4535916" y="116632"/>
            <a:ext cx="4362004" cy="3182419"/>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20902"/>
      </p:ext>
    </p:extLst>
  </p:cSld>
  <p:clrMapOvr>
    <a:masterClrMapping/>
  </p:clrMapOvr>
  <p:transition>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899592" y="3861048"/>
            <a:ext cx="7992888" cy="2585323"/>
          </a:xfrm>
          <a:prstGeom prst="rect">
            <a:avLst/>
          </a:prstGeom>
        </p:spPr>
        <p:txBody>
          <a:bodyPr wrap="square">
            <a:spAutoFit/>
          </a:bodyPr>
          <a:lstStyle/>
          <a:p>
            <a:r>
              <a:rPr lang="ru-RU"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ru-RU" dirty="0"/>
              <a:t>Нельзя сказать, что до Петра не было попыток создания военно-морских сил. Были, но очень уж неорганизованные, бессистемные и как следствие — неудачные. Иван Грозный, например, в своих кампаниях против Казанского и Астраханского ханств активно использовал речной флот. Позже, во время войны со шведами 1656-1661 гг., в Московском царстве озаботились постройкой полноценного флота, способного действовать в акватории Балтики. Особенно в его создании отличился воевода </a:t>
            </a:r>
            <a:r>
              <a:rPr lang="ru-RU" dirty="0" err="1"/>
              <a:t>Ордин-Нащекин</a:t>
            </a:r>
            <a:r>
              <a:rPr lang="ru-RU" dirty="0"/>
              <a:t>. Но по условиям мира, подписанного в 1661 году, русским пришлось уничтожить все корабли и верфи. </a:t>
            </a:r>
          </a:p>
        </p:txBody>
      </p:sp>
      <p:pic>
        <p:nvPicPr>
          <p:cNvPr id="1028" name="Picture 4" descr="Воронеж 17 века, на переднем плане цейхауз Петра"/>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colorTemperature colorTemp="7200"/>
                    </a14:imgEffect>
                  </a14:imgLayer>
                </a14:imgProps>
              </a:ext>
              <a:ext uri="{28A0092B-C50C-407E-A947-70E740481C1C}">
                <a14:useLocalDpi xmlns:a14="http://schemas.microsoft.com/office/drawing/2010/main" val="0"/>
              </a:ext>
            </a:extLst>
          </a:blip>
          <a:srcRect l="-298" r="298"/>
          <a:stretch/>
        </p:blipFill>
        <p:spPr bwMode="auto">
          <a:xfrm>
            <a:off x="539552" y="-99392"/>
            <a:ext cx="7910588" cy="439248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6516216" y="260648"/>
            <a:ext cx="2286000" cy="1015663"/>
          </a:xfrm>
          <a:prstGeom prst="rect">
            <a:avLst/>
          </a:prstGeom>
        </p:spPr>
        <p:txBody>
          <a:bodyPr wrap="square">
            <a:spAutoFit/>
          </a:bodyPr>
          <a:lstStyle/>
          <a:p>
            <a:pPr algn="r"/>
            <a:r>
              <a:rPr lang="ru-RU" sz="2000" b="1" cap="all" dirty="0">
                <a:ln w="0"/>
                <a:solidFill>
                  <a:srgbClr val="002060"/>
                </a:solidFill>
                <a:effectLst>
                  <a:reflection blurRad="12700" stA="50000" endPos="50000" dist="5000" dir="5400000" sy="-100000" rotWithShape="0"/>
                </a:effectLst>
              </a:rPr>
              <a:t>Первые шаги Российского флота</a:t>
            </a:r>
            <a:endParaRPr lang="ru-RU" sz="2000" b="1" dirty="0">
              <a:solidFill>
                <a:srgbClr val="002060"/>
              </a:solidFill>
            </a:endParaRPr>
          </a:p>
        </p:txBody>
      </p:sp>
    </p:spTree>
    <p:extLst>
      <p:ext uri="{BB962C8B-B14F-4D97-AF65-F5344CB8AC3E}">
        <p14:creationId xmlns:p14="http://schemas.microsoft.com/office/powerpoint/2010/main" val="1394384088"/>
      </p:ext>
    </p:extLst>
  </p:cSld>
  <p:clrMapOvr>
    <a:masterClrMapping/>
  </p:clrMapOvr>
  <p:transition>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Корабль Орел, 1667 год"/>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55" y="116632"/>
            <a:ext cx="6654560" cy="468554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5796136" y="466454"/>
            <a:ext cx="3006080" cy="1384995"/>
          </a:xfrm>
          <a:prstGeom prst="rect">
            <a:avLst/>
          </a:prstGeom>
        </p:spPr>
        <p:txBody>
          <a:bodyPr wrap="square">
            <a:spAutoFit/>
          </a:bodyPr>
          <a:lstStyle/>
          <a:p>
            <a:pPr algn="r"/>
            <a:r>
              <a:rPr lang="ru-RU" sz="2800" b="1" cap="all" dirty="0">
                <a:ln w="0"/>
                <a:solidFill>
                  <a:srgbClr val="002060"/>
                </a:solidFill>
                <a:effectLst>
                  <a:reflection blurRad="12700" stA="50000" endPos="50000" dist="5000" dir="5400000" sy="-100000" rotWithShape="0"/>
                </a:effectLst>
              </a:rPr>
              <a:t>Первые шаги Российского флота</a:t>
            </a:r>
            <a:endParaRPr lang="ru-RU" sz="2800" b="1" dirty="0">
              <a:solidFill>
                <a:srgbClr val="002060"/>
              </a:solidFill>
            </a:endParaRPr>
          </a:p>
        </p:txBody>
      </p:sp>
      <p:sp>
        <p:nvSpPr>
          <p:cNvPr id="2" name="Прямоугольник 1"/>
          <p:cNvSpPr/>
          <p:nvPr/>
        </p:nvSpPr>
        <p:spPr>
          <a:xfrm>
            <a:off x="1006691" y="4221088"/>
            <a:ext cx="7776864" cy="2585323"/>
          </a:xfrm>
          <a:prstGeom prst="rect">
            <a:avLst/>
          </a:prstGeom>
        </p:spPr>
        <p:txBody>
          <a:bodyPr wrap="square">
            <a:spAutoFit/>
          </a:bodyPr>
          <a:lstStyle/>
          <a:p>
            <a:pPr algn="just"/>
            <a:r>
              <a:rPr lang="ru-RU" b="1" dirty="0" smtClean="0"/>
              <a:t>Было </a:t>
            </a:r>
            <a:r>
              <a:rPr lang="ru-RU" b="1" dirty="0"/>
              <a:t>решено строить флотилию для Каспийского моря и даже </a:t>
            </a:r>
            <a:r>
              <a:rPr lang="ru-RU" b="1" dirty="0" smtClean="0"/>
              <a:t>было положено </a:t>
            </a:r>
            <a:r>
              <a:rPr lang="ru-RU" b="1" dirty="0"/>
              <a:t>начало этому амбициозному проекту — в 1667-1668 гг. был построен трехмачтовый парусный корабль «Орел», «прадедушка» русского парусного флота (водоизмещение 250 тонн, длина 24,5 метра, ширина 6,5 </a:t>
            </a:r>
            <a:r>
              <a:rPr lang="ru-RU" b="1" dirty="0" smtClean="0"/>
              <a:t>метра,</a:t>
            </a:r>
            <a:r>
              <a:rPr lang="ru-RU" dirty="0" smtClean="0"/>
              <a:t> </a:t>
            </a:r>
            <a:r>
              <a:rPr lang="ru-RU" b="1" dirty="0"/>
              <a:t>осадка – 1,5 </a:t>
            </a:r>
            <a:r>
              <a:rPr lang="ru-RU" b="1" dirty="0" smtClean="0"/>
              <a:t>м </a:t>
            </a:r>
            <a:r>
              <a:rPr lang="ru-RU" b="1" dirty="0" smtClean="0"/>
              <a:t>). </a:t>
            </a:r>
          </a:p>
          <a:p>
            <a:pPr algn="just"/>
            <a:r>
              <a:rPr lang="ru-RU" b="1" dirty="0" smtClean="0"/>
              <a:t>Был построен про проекту голландского судостроителя </a:t>
            </a:r>
            <a:r>
              <a:rPr lang="ru-RU" b="1" dirty="0" err="1" smtClean="0"/>
              <a:t>Корнелиуса</a:t>
            </a:r>
            <a:r>
              <a:rPr lang="ru-RU" b="1" dirty="0" smtClean="0"/>
              <a:t> </a:t>
            </a:r>
            <a:r>
              <a:rPr lang="ru-RU" b="1" dirty="0" err="1"/>
              <a:t>Ванбуковена</a:t>
            </a:r>
            <a:r>
              <a:rPr lang="ru-RU" b="1" dirty="0"/>
              <a:t> в </a:t>
            </a:r>
            <a:r>
              <a:rPr lang="ru-RU" b="1" dirty="0" smtClean="0"/>
              <a:t>1699 году </a:t>
            </a:r>
            <a:r>
              <a:rPr lang="ru-RU" b="1" dirty="0"/>
              <a:t>при царе </a:t>
            </a:r>
            <a:r>
              <a:rPr lang="ru-RU" b="1" dirty="0" smtClean="0"/>
              <a:t>Алексее  </a:t>
            </a:r>
            <a:r>
              <a:rPr lang="ru-RU" b="1" dirty="0"/>
              <a:t>Михайловиче.</a:t>
            </a:r>
          </a:p>
          <a:p>
            <a:pPr algn="just"/>
            <a:endParaRPr lang="ru-RU" b="1" dirty="0"/>
          </a:p>
          <a:p>
            <a:pPr algn="just"/>
            <a:endParaRPr lang="ru-RU" b="1" dirty="0"/>
          </a:p>
        </p:txBody>
      </p:sp>
    </p:spTree>
    <p:extLst>
      <p:ext uri="{BB962C8B-B14F-4D97-AF65-F5344CB8AC3E}">
        <p14:creationId xmlns:p14="http://schemas.microsoft.com/office/powerpoint/2010/main" val="3248069464"/>
      </p:ext>
    </p:extLst>
  </p:cSld>
  <p:clrMapOvr>
    <a:masterClrMapping/>
  </p:clrMapOvr>
  <p:transition>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1028343"/>
            <a:ext cx="7056784" cy="3693319"/>
          </a:xfrm>
          <a:prstGeom prst="rect">
            <a:avLst/>
          </a:prstGeom>
        </p:spPr>
        <p:txBody>
          <a:bodyPr wrap="square">
            <a:spAutoFit/>
          </a:bodyPr>
          <a:lstStyle/>
          <a:p>
            <a:pPr algn="just"/>
            <a:r>
              <a:rPr lang="ru-RU" sz="2400" b="1" dirty="0"/>
              <a:t>На нем было две палубы, артиллерийское вооружение состояло из 22 </a:t>
            </a:r>
            <a:r>
              <a:rPr lang="ru-RU" sz="2400" b="1" dirty="0" smtClean="0"/>
              <a:t>пушек, экипаж насчитывал </a:t>
            </a:r>
            <a:r>
              <a:rPr lang="ru-RU" sz="2400" b="1" dirty="0"/>
              <a:t>22 </a:t>
            </a:r>
            <a:r>
              <a:rPr lang="ru-RU" sz="2400" b="1" dirty="0" smtClean="0"/>
              <a:t>матроса и </a:t>
            </a:r>
            <a:r>
              <a:rPr lang="ru-RU" sz="2400" b="1" dirty="0"/>
              <a:t>35 стрельцов.</a:t>
            </a:r>
          </a:p>
          <a:p>
            <a:pPr algn="just"/>
            <a:endParaRPr lang="ru-RU" sz="2400" b="1" dirty="0" smtClean="0"/>
          </a:p>
          <a:p>
            <a:pPr algn="just"/>
            <a:r>
              <a:rPr lang="ru-RU" sz="2400" b="1" dirty="0" smtClean="0"/>
              <a:t>К </a:t>
            </a:r>
            <a:r>
              <a:rPr lang="ru-RU" sz="2400" b="1" dirty="0"/>
              <a:t>сожалению, судьба корабля сложилась трагично — он служил мало, а позже и вовсе был сожжен повстанцами Разина прямо в гавани. Создание настоящего флота пришлось отложить на несколько десятков лет.</a:t>
            </a:r>
          </a:p>
          <a:p>
            <a:endParaRPr lang="ru-RU" dirty="0"/>
          </a:p>
        </p:txBody>
      </p:sp>
    </p:spTree>
    <p:extLst>
      <p:ext uri="{BB962C8B-B14F-4D97-AF65-F5344CB8AC3E}">
        <p14:creationId xmlns:p14="http://schemas.microsoft.com/office/powerpoint/2010/main" val="784860568"/>
      </p:ext>
    </p:extLst>
  </p:cSld>
  <p:clrMapOvr>
    <a:masterClrMapping/>
  </p:clrMapOvr>
  <p:transition>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764704"/>
            <a:ext cx="7643192" cy="652934"/>
          </a:xfrm>
        </p:spPr>
        <p:txBody>
          <a:bodyPr>
            <a:noAutofit/>
          </a:bodyPr>
          <a:lstStyle/>
          <a:p>
            <a:r>
              <a:rPr lang="ru-RU" sz="2400" b="1" dirty="0"/>
              <a:t>Выдающийся государственный и военный деятель России, полководец и дипломат, основатель регулярной Русской армии и флота.</a:t>
            </a:r>
            <a:br>
              <a:rPr lang="ru-RU" sz="2400" b="1" dirty="0"/>
            </a:br>
            <a:endParaRPr lang="ru-RU" sz="2400" dirty="0"/>
          </a:p>
        </p:txBody>
      </p:sp>
      <p:sp>
        <p:nvSpPr>
          <p:cNvPr id="5" name="Объект 4"/>
          <p:cNvSpPr>
            <a:spLocks noGrp="1"/>
          </p:cNvSpPr>
          <p:nvPr>
            <p:ph idx="1"/>
          </p:nvPr>
        </p:nvSpPr>
        <p:spPr/>
        <p:txBody>
          <a:bodyPr>
            <a:normAutofit/>
          </a:bodyPr>
          <a:lstStyle/>
          <a:p>
            <a:pPr algn="just"/>
            <a:r>
              <a:rPr lang="ru-RU" sz="2000" b="1" dirty="0"/>
              <a:t>В детстве получил домашнее образование. Обладая сильной волей, целеустремленностью и большой работоспособностью, в течение всей жизни пополнял свои знания и навыки в различных областях, уделяя особое внимание военному и морскому делу. </a:t>
            </a:r>
          </a:p>
          <a:p>
            <a:endParaRPr lang="ru-RU" sz="2000" dirty="0"/>
          </a:p>
        </p:txBody>
      </p:sp>
      <p:pic>
        <p:nvPicPr>
          <p:cNvPr id="6" name="Picture 15" descr="pic-pe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3278769"/>
            <a:ext cx="1898650" cy="27860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548833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3278769"/>
            <a:ext cx="1763712"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497995"/>
      </p:ext>
    </p:extLst>
  </p:cSld>
  <p:clrMapOvr>
    <a:masterClrMapping/>
  </p:clrMapOvr>
  <p:transition>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476672"/>
            <a:ext cx="7560840" cy="2585323"/>
          </a:xfrm>
          <a:prstGeom prst="rect">
            <a:avLst/>
          </a:prstGeom>
        </p:spPr>
        <p:txBody>
          <a:bodyPr wrap="square">
            <a:spAutoFit/>
          </a:bodyPr>
          <a:lstStyle/>
          <a:p>
            <a:pPr algn="just">
              <a:lnSpc>
                <a:spcPct val="90000"/>
              </a:lnSpc>
              <a:buFont typeface="Wingdings" pitchFamily="2" charset="2"/>
              <a:buNone/>
            </a:pPr>
            <a:r>
              <a:rPr lang="ru-RU" b="1" dirty="0">
                <a:latin typeface="Times New Roman" pitchFamily="18" charset="0"/>
              </a:rPr>
              <a:t>Петр </a:t>
            </a:r>
            <a:r>
              <a:rPr lang="en-US" b="1" dirty="0">
                <a:latin typeface="Times New Roman" pitchFamily="18" charset="0"/>
              </a:rPr>
              <a:t>I </a:t>
            </a:r>
            <a:r>
              <a:rPr lang="ru-RU" b="1" dirty="0" smtClean="0">
                <a:latin typeface="Times New Roman" pitchFamily="18" charset="0"/>
              </a:rPr>
              <a:t>особо </a:t>
            </a:r>
            <a:r>
              <a:rPr lang="ru-RU" b="1" dirty="0">
                <a:latin typeface="Times New Roman" pitchFamily="18" charset="0"/>
              </a:rPr>
              <a:t>интересовался морским делом. </a:t>
            </a:r>
            <a:endParaRPr lang="en-US" b="1" dirty="0">
              <a:latin typeface="Times New Roman" pitchFamily="18" charset="0"/>
            </a:endParaRPr>
          </a:p>
          <a:p>
            <a:pPr algn="just">
              <a:lnSpc>
                <a:spcPct val="90000"/>
              </a:lnSpc>
              <a:buFont typeface="Wingdings" pitchFamily="2" charset="2"/>
              <a:buNone/>
            </a:pPr>
            <a:r>
              <a:rPr lang="ru-RU" b="1" dirty="0">
                <a:latin typeface="Times New Roman" pitchFamily="18" charset="0"/>
              </a:rPr>
              <a:t>В 1698-1693 гг. учился строить корабли на </a:t>
            </a:r>
            <a:r>
              <a:rPr lang="ru-RU" b="1" dirty="0" err="1">
                <a:latin typeface="Times New Roman" pitchFamily="18" charset="0"/>
              </a:rPr>
              <a:t>Плещеевом</a:t>
            </a:r>
            <a:r>
              <a:rPr lang="ru-RU" b="1" dirty="0">
                <a:latin typeface="Times New Roman" pitchFamily="18" charset="0"/>
              </a:rPr>
              <a:t> озере. </a:t>
            </a:r>
            <a:endParaRPr lang="en-US" b="1" dirty="0">
              <a:latin typeface="Times New Roman" pitchFamily="18" charset="0"/>
            </a:endParaRPr>
          </a:p>
          <a:p>
            <a:pPr algn="just">
              <a:lnSpc>
                <a:spcPct val="90000"/>
              </a:lnSpc>
              <a:buFont typeface="Wingdings" pitchFamily="2" charset="2"/>
              <a:buNone/>
            </a:pPr>
            <a:r>
              <a:rPr lang="ru-RU" b="1" dirty="0">
                <a:latin typeface="Times New Roman" pitchFamily="18" charset="0"/>
              </a:rPr>
              <a:t>В 1697-1698 гг. прошел полный курс артиллерийских наук в Кенигсберге, полгода работал плотником на верфях Амстердама, прошел теоретический курс кораблестроения в Англии. </a:t>
            </a:r>
            <a:endParaRPr lang="en-US" b="1" dirty="0">
              <a:latin typeface="Times New Roman" pitchFamily="18" charset="0"/>
            </a:endParaRPr>
          </a:p>
          <a:p>
            <a:pPr algn="just">
              <a:lnSpc>
                <a:spcPct val="90000"/>
              </a:lnSpc>
              <a:buFont typeface="Wingdings" pitchFamily="2" charset="2"/>
              <a:buNone/>
            </a:pPr>
            <a:r>
              <a:rPr lang="ru-RU" b="1" dirty="0">
                <a:latin typeface="Times New Roman" pitchFamily="18" charset="0"/>
              </a:rPr>
              <a:t>В России руководил строительством кораблей военно-морского флота и ряда морских крепостей</a:t>
            </a:r>
            <a:r>
              <a:rPr lang="ru-RU" b="1" dirty="0"/>
              <a:t>. </a:t>
            </a:r>
            <a:endParaRPr lang="ru-RU" b="1" dirty="0" smtClean="0"/>
          </a:p>
          <a:p>
            <a:pPr algn="just">
              <a:lnSpc>
                <a:spcPct val="90000"/>
              </a:lnSpc>
              <a:buFont typeface="Wingdings" pitchFamily="2" charset="2"/>
              <a:buNone/>
            </a:pPr>
            <a:endParaRPr lang="ru-RU" b="1" dirty="0"/>
          </a:p>
          <a:p>
            <a:pPr algn="just">
              <a:lnSpc>
                <a:spcPct val="90000"/>
              </a:lnSpc>
              <a:buFont typeface="Wingdings" pitchFamily="2" charset="2"/>
              <a:buNone/>
            </a:pPr>
            <a:endParaRPr lang="ru-RU" b="1" dirty="0" smtClean="0"/>
          </a:p>
          <a:p>
            <a:pPr algn="just">
              <a:lnSpc>
                <a:spcPct val="90000"/>
              </a:lnSpc>
              <a:buFont typeface="Wingdings" pitchFamily="2" charset="2"/>
              <a:buNone/>
            </a:pPr>
            <a:endParaRPr lang="ru-RU" b="1" dirty="0"/>
          </a:p>
        </p:txBody>
      </p:sp>
      <p:pic>
        <p:nvPicPr>
          <p:cNvPr id="3" name="Picture 4" descr="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814831"/>
            <a:ext cx="3816350"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4028" y="2461613"/>
            <a:ext cx="3816350" cy="309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8886584"/>
      </p:ext>
    </p:extLst>
  </p:cSld>
  <p:clrMapOvr>
    <a:masterClrMapping/>
  </p:clrMapOvr>
  <p:transition>
    <p:pull/>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1414</TotalTime>
  <Words>4751</Words>
  <Application>Microsoft Office PowerPoint</Application>
  <PresentationFormat>Экран (4:3)</PresentationFormat>
  <Paragraphs>189</Paragraphs>
  <Slides>43</Slides>
  <Notes>17</Notes>
  <HiddenSlides>0</HiddenSlides>
  <MMClips>0</MMClips>
  <ScaleCrop>false</ScaleCrop>
  <HeadingPairs>
    <vt:vector size="4" baseType="variant">
      <vt:variant>
        <vt:lpstr>Тема</vt:lpstr>
      </vt:variant>
      <vt:variant>
        <vt:i4>2</vt:i4>
      </vt:variant>
      <vt:variant>
        <vt:lpstr>Заголовки слайдов</vt:lpstr>
      </vt:variant>
      <vt:variant>
        <vt:i4>43</vt:i4>
      </vt:variant>
    </vt:vector>
  </HeadingPairs>
  <TitlesOfParts>
    <vt:vector size="45" baseType="lpstr">
      <vt:lpstr>Тема Office</vt:lpstr>
      <vt:lpstr>1_Тема Office</vt:lpstr>
      <vt:lpstr>История флота России</vt:lpstr>
      <vt:lpstr>В 2022 году</vt:lpstr>
      <vt:lpstr>Петр I  (1682-1725) Родился 9 июня 1672 г. – умер 8 февраля 1725 г.</vt:lpstr>
      <vt:lpstr>Презентация PowerPoint</vt:lpstr>
      <vt:lpstr>Презентация PowerPoint</vt:lpstr>
      <vt:lpstr>Презентация PowerPoint</vt:lpstr>
      <vt:lpstr>Презентация PowerPoint</vt:lpstr>
      <vt:lpstr>Выдающийся государственный и военный деятель России, полководец и дипломат, основатель регулярной Русской армии и флота. </vt:lpstr>
      <vt:lpstr>Презентация PowerPoint</vt:lpstr>
      <vt:lpstr>Презентация PowerPoint</vt:lpstr>
      <vt:lpstr>Презентация PowerPoint</vt:lpstr>
      <vt:lpstr> Азовский флот </vt:lpstr>
      <vt:lpstr>Презентация PowerPoint</vt:lpstr>
      <vt:lpstr>Презентация PowerPoint</vt:lpstr>
      <vt:lpstr>Презентация PowerPoint</vt:lpstr>
      <vt:lpstr>Линейный корабль «Гото Предестинация»</vt:lpstr>
      <vt:lpstr>Презентация PowerPoint</vt:lpstr>
      <vt:lpstr>Адмиралтейская   верфь</vt:lpstr>
      <vt:lpstr>Создание Балтийского флота</vt:lpstr>
      <vt:lpstr>Переломный момент Северной Войны</vt:lpstr>
      <vt:lpstr>Презентация PowerPoint</vt:lpstr>
      <vt:lpstr>Итоги Северной Войны</vt:lpstr>
      <vt:lpstr>Персидский поход</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Флот XXI века</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Учитель</dc:creator>
  <cp:lastModifiedBy>Пользователь Windows</cp:lastModifiedBy>
  <cp:revision>143</cp:revision>
  <dcterms:created xsi:type="dcterms:W3CDTF">2016-04-11T08:13:25Z</dcterms:created>
  <dcterms:modified xsi:type="dcterms:W3CDTF">2021-11-29T06:53:14Z</dcterms:modified>
</cp:coreProperties>
</file>